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0" r:id="rId6"/>
    <p:sldId id="262" r:id="rId7"/>
    <p:sldId id="263" r:id="rId8"/>
    <p:sldId id="267" r:id="rId9"/>
    <p:sldId id="264" r:id="rId10"/>
    <p:sldId id="268" r:id="rId11"/>
    <p:sldId id="265" r:id="rId12"/>
    <p:sldId id="269" r:id="rId13"/>
    <p:sldId id="266" r:id="rId14"/>
    <p:sldId id="270" r:id="rId15"/>
    <p:sldId id="272" r:id="rId16"/>
    <p:sldId id="27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93F51D73-2CF4-4DF0-9E76-260D7AD6FC12}">
          <p14:sldIdLst>
            <p14:sldId id="256"/>
            <p14:sldId id="258"/>
          </p14:sldIdLst>
        </p14:section>
        <p14:section name="Data Analytics Tasks:" id="{6FCBC218-54AE-4660-8AF0-C0BC655C0C41}">
          <p14:sldIdLst>
            <p14:sldId id="259"/>
            <p14:sldId id="261"/>
          </p14:sldIdLst>
        </p14:section>
        <p14:section name="Hiring Analysis" id="{B08F0955-7E88-4B15-8EB1-D42915B1FA7F}">
          <p14:sldIdLst>
            <p14:sldId id="260"/>
            <p14:sldId id="262"/>
          </p14:sldIdLst>
        </p14:section>
        <p14:section name="Salary Analysis" id="{0EB1806E-EA24-4916-83F1-3A9A92D9DC3E}">
          <p14:sldIdLst>
            <p14:sldId id="263"/>
            <p14:sldId id="267"/>
          </p14:sldIdLst>
        </p14:section>
        <p14:section name="Salary Distribution" id="{2B595E92-C38C-4C56-A9C9-545C685DB7AD}">
          <p14:sldIdLst>
            <p14:sldId id="264"/>
            <p14:sldId id="268"/>
          </p14:sldIdLst>
        </p14:section>
        <p14:section name="Departmental Analysis" id="{89D6C214-70DA-42EF-A4EA-5EE4439F02E1}">
          <p14:sldIdLst>
            <p14:sldId id="265"/>
            <p14:sldId id="269"/>
          </p14:sldIdLst>
        </p14:section>
        <p14:section name=" Position Tier Analysis" id="{C755698A-5505-4416-9C38-2DD12E673F64}">
          <p14:sldIdLst>
            <p14:sldId id="266"/>
            <p14:sldId id="270"/>
            <p14:sldId id="272"/>
            <p14:sldId id="271"/>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78" autoAdjust="0"/>
    <p:restoredTop sz="94660"/>
  </p:normalViewPr>
  <p:slideViewPr>
    <p:cSldViewPr snapToGrid="0">
      <p:cViewPr varScale="1">
        <p:scale>
          <a:sx n="91" d="100"/>
          <a:sy n="91" d="100"/>
        </p:scale>
        <p:origin x="20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0872-83AB-4010-8976-54C94044DA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D7E5A0-E45A-43F6-A9E0-6A70ECBFCD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4755E-2BAC-45C5-AB43-448113E738F8}"/>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5" name="Footer Placeholder 4">
            <a:extLst>
              <a:ext uri="{FF2B5EF4-FFF2-40B4-BE49-F238E27FC236}">
                <a16:creationId xmlns:a16="http://schemas.microsoft.com/office/drawing/2014/main" id="{ADACCD6A-163F-46BE-8E01-54676324EA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C2980A-033B-4EA3-9468-631E591FA7EF}"/>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3663048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1C858-275B-4897-A3BA-F109DC8DFD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3583A-F999-4362-BF1A-81747B526E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68BAA5-68E7-489E-B7EF-036F583AAB04}"/>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5" name="Footer Placeholder 4">
            <a:extLst>
              <a:ext uri="{FF2B5EF4-FFF2-40B4-BE49-F238E27FC236}">
                <a16:creationId xmlns:a16="http://schemas.microsoft.com/office/drawing/2014/main" id="{BAC95C75-C9B6-4883-A51D-79ACD77A69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C3574E6-29D2-46AD-8CCE-4078B1F3659B}"/>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3058986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C495AA-2151-4853-ACFD-0D595B8F4C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344667-47CB-4544-A56E-31DC0595A0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5EB0CD-0B15-4718-9A9A-52AAF0E8D16A}"/>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5" name="Footer Placeholder 4">
            <a:extLst>
              <a:ext uri="{FF2B5EF4-FFF2-40B4-BE49-F238E27FC236}">
                <a16:creationId xmlns:a16="http://schemas.microsoft.com/office/drawing/2014/main" id="{347C5500-BC27-4D0B-A24F-45BE3E02E6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498384-A9DE-4C66-B52D-E83842EF0E68}"/>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383163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CBEE7-EEB0-4C63-99AA-385887EDA5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32BCEF-CBC1-4383-98FF-F7376DEA8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8BB83-8B0D-42AB-903B-642B702D5A77}"/>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5" name="Footer Placeholder 4">
            <a:extLst>
              <a:ext uri="{FF2B5EF4-FFF2-40B4-BE49-F238E27FC236}">
                <a16:creationId xmlns:a16="http://schemas.microsoft.com/office/drawing/2014/main" id="{C88D6478-B2C0-4719-99D3-BE35F5E36E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467DF2-7E5E-481E-BF60-B44D4D30FC01}"/>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294133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96E0-C435-4204-8910-47893D5C1C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45A6E5-4670-4AC1-A369-63ECBA247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57F7E-2523-4A20-8A82-32FB00207258}"/>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5" name="Footer Placeholder 4">
            <a:extLst>
              <a:ext uri="{FF2B5EF4-FFF2-40B4-BE49-F238E27FC236}">
                <a16:creationId xmlns:a16="http://schemas.microsoft.com/office/drawing/2014/main" id="{73396994-AF5C-4F54-9B4C-E50F849C85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5AAFC8-75C3-45E2-933D-50F5B2DC98F0}"/>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378066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B0BD4-EE4E-43CF-8F9B-F75C5FAFF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876D1-9E23-4217-8DCD-81F54FEF90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616586-2DEB-43A6-9B81-4F10F9F32F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CBFCBB-7442-4776-A606-CB693DDBED95}"/>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6" name="Footer Placeholder 5">
            <a:extLst>
              <a:ext uri="{FF2B5EF4-FFF2-40B4-BE49-F238E27FC236}">
                <a16:creationId xmlns:a16="http://schemas.microsoft.com/office/drawing/2014/main" id="{12759335-DE06-4AC5-AD05-D68D70C8BD8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146976-9AB4-4992-8F41-D9AE75385B50}"/>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97321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012A-DE9C-4AEF-94D7-B9AFB1056A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0794F-58BD-4FC2-968B-FD1A1E6B62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F78BFF-1E69-4C80-AEF0-86D9D6BC5A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7FC72C-5F08-413A-9F35-07003C1B23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CF8F1B-D956-46F3-A3F6-B193676CDA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54F1CD-D5B7-4EF0-8C43-4D2C01EE9B4A}"/>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8" name="Footer Placeholder 7">
            <a:extLst>
              <a:ext uri="{FF2B5EF4-FFF2-40B4-BE49-F238E27FC236}">
                <a16:creationId xmlns:a16="http://schemas.microsoft.com/office/drawing/2014/main" id="{18416C38-096C-4C66-AC11-ECD554598E1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C124523-099C-4CA5-BDBB-894AF7CE0C1A}"/>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2952788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D46B-A964-4262-A076-80FC329FED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D0294F-0096-43D5-B9AD-F891A494C73B}"/>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4" name="Footer Placeholder 3">
            <a:extLst>
              <a:ext uri="{FF2B5EF4-FFF2-40B4-BE49-F238E27FC236}">
                <a16:creationId xmlns:a16="http://schemas.microsoft.com/office/drawing/2014/main" id="{45906413-327A-4890-9C4D-FFB735E29B0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064E8F2-211D-4508-AF10-C0BF8AE1C6E2}"/>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432495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004883-4F8D-4CBD-A76B-F1C386D6964D}"/>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3" name="Footer Placeholder 2">
            <a:extLst>
              <a:ext uri="{FF2B5EF4-FFF2-40B4-BE49-F238E27FC236}">
                <a16:creationId xmlns:a16="http://schemas.microsoft.com/office/drawing/2014/main" id="{E83FB702-BC93-4F32-996A-98FB75F50E5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7D5A7C7-D822-44E8-8D7E-A0633DE28D9E}"/>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309043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9D26-D01E-484E-BC9B-DBD4AD5E60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486DED-637B-4E5C-ABEE-A1BD701197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E8A197-949A-431A-99B8-F4BD66EC8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5247A9-E1E7-4ED8-B6CD-591496E0075D}"/>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6" name="Footer Placeholder 5">
            <a:extLst>
              <a:ext uri="{FF2B5EF4-FFF2-40B4-BE49-F238E27FC236}">
                <a16:creationId xmlns:a16="http://schemas.microsoft.com/office/drawing/2014/main" id="{1F6B8045-36BE-4E4C-96D4-E287374738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35B29CB-D619-4479-B0B4-E3A3886A2FB1}"/>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276906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B25A-AA1C-4138-9031-54305D2AE5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C7E38F-B3EA-47BF-833D-56A3D6F7E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E862378-D37C-40F5-BB99-7615933EF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04E6A5-4DCE-40C5-B415-194C397CC976}"/>
              </a:ext>
            </a:extLst>
          </p:cNvPr>
          <p:cNvSpPr>
            <a:spLocks noGrp="1"/>
          </p:cNvSpPr>
          <p:nvPr>
            <p:ph type="dt" sz="half" idx="10"/>
          </p:nvPr>
        </p:nvSpPr>
        <p:spPr/>
        <p:txBody>
          <a:bodyPr/>
          <a:lstStyle/>
          <a:p>
            <a:fld id="{32482A2E-EAB1-4E3D-A0E2-2666E33B29A3}" type="datetimeFigureOut">
              <a:rPr lang="en-US" smtClean="0"/>
              <a:t>2024-03-06</a:t>
            </a:fld>
            <a:endParaRPr lang="en-US" dirty="0"/>
          </a:p>
        </p:txBody>
      </p:sp>
      <p:sp>
        <p:nvSpPr>
          <p:cNvPr id="6" name="Footer Placeholder 5">
            <a:extLst>
              <a:ext uri="{FF2B5EF4-FFF2-40B4-BE49-F238E27FC236}">
                <a16:creationId xmlns:a16="http://schemas.microsoft.com/office/drawing/2014/main" id="{AD540A00-8D32-41B3-8DA6-B0160C43AE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32301C8-74C1-473D-9073-AC64BB37B827}"/>
              </a:ext>
            </a:extLst>
          </p:cNvPr>
          <p:cNvSpPr>
            <a:spLocks noGrp="1"/>
          </p:cNvSpPr>
          <p:nvPr>
            <p:ph type="sldNum" sz="quarter" idx="12"/>
          </p:nvPr>
        </p:nvSpPr>
        <p:spPr/>
        <p:txBody>
          <a:bodyPr/>
          <a:lstStyle/>
          <a:p>
            <a:fld id="{3F13F198-274A-4143-952D-40B8BA8C8C63}" type="slidenum">
              <a:rPr lang="en-US" smtClean="0"/>
              <a:t>‹#›</a:t>
            </a:fld>
            <a:endParaRPr lang="en-US" dirty="0"/>
          </a:p>
        </p:txBody>
      </p:sp>
    </p:spTree>
    <p:extLst>
      <p:ext uri="{BB962C8B-B14F-4D97-AF65-F5344CB8AC3E}">
        <p14:creationId xmlns:p14="http://schemas.microsoft.com/office/powerpoint/2010/main" val="400617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84DBBF-E086-489F-AFC3-3703709759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7761F0-1478-44BF-9267-C377A64DF1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AF1C9-DF11-4EAA-84D8-57060E106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82A2E-EAB1-4E3D-A0E2-2666E33B29A3}" type="datetimeFigureOut">
              <a:rPr lang="en-US" smtClean="0"/>
              <a:t>2024-03-06</a:t>
            </a:fld>
            <a:endParaRPr lang="en-US" dirty="0"/>
          </a:p>
        </p:txBody>
      </p:sp>
      <p:sp>
        <p:nvSpPr>
          <p:cNvPr id="5" name="Footer Placeholder 4">
            <a:extLst>
              <a:ext uri="{FF2B5EF4-FFF2-40B4-BE49-F238E27FC236}">
                <a16:creationId xmlns:a16="http://schemas.microsoft.com/office/drawing/2014/main" id="{2007D87C-165E-4B33-9A22-72FF907ECC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52ED8D1-B9E0-406D-B785-781DAC7C1D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3F198-274A-4143-952D-40B8BA8C8C63}" type="slidenum">
              <a:rPr lang="en-US" smtClean="0"/>
              <a:t>‹#›</a:t>
            </a:fld>
            <a:endParaRPr lang="en-US" dirty="0"/>
          </a:p>
        </p:txBody>
      </p:sp>
    </p:spTree>
    <p:extLst>
      <p:ext uri="{BB962C8B-B14F-4D97-AF65-F5344CB8AC3E}">
        <p14:creationId xmlns:p14="http://schemas.microsoft.com/office/powerpoint/2010/main" val="2359851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slide" Target="slide11.xml"/><Relationship Id="rId18" Type="http://schemas.openxmlformats.org/officeDocument/2006/relationships/image" Target="../media/image6.svg"/><Relationship Id="rId3" Type="http://schemas.openxmlformats.org/officeDocument/2006/relationships/image" Target="../media/image8.png"/><Relationship Id="rId7" Type="http://schemas.openxmlformats.org/officeDocument/2006/relationships/slide" Target="slide7.xml"/><Relationship Id="rId12" Type="http://schemas.openxmlformats.org/officeDocument/2006/relationships/image" Target="../media/image11.png"/><Relationship Id="rId17" Type="http://schemas.openxmlformats.org/officeDocument/2006/relationships/image" Target="../media/image5.png"/><Relationship Id="rId2" Type="http://schemas.openxmlformats.org/officeDocument/2006/relationships/image" Target="../media/image7.png"/><Relationship Id="rId16"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00.png"/><Relationship Id="rId5" Type="http://schemas.openxmlformats.org/officeDocument/2006/relationships/image" Target="../media/image80.png"/><Relationship Id="rId15" Type="http://schemas.openxmlformats.org/officeDocument/2006/relationships/image" Target="../media/image12.png"/><Relationship Id="rId10" Type="http://schemas.openxmlformats.org/officeDocument/2006/relationships/slide" Target="slide9.xml"/><Relationship Id="rId4" Type="http://schemas.openxmlformats.org/officeDocument/2006/relationships/slide" Target="slide5.xml"/><Relationship Id="rId9" Type="http://schemas.openxmlformats.org/officeDocument/2006/relationships/image" Target="../media/image10.png"/><Relationship Id="rId1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EDB2E2-EEBC-4B8A-8819-13A8DDCC9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a:schemeClr val="accent1">
                <a:satMod val="175000"/>
                <a:alpha val="40000"/>
              </a:schemeClr>
            </a:glow>
            <a:softEdge rad="0"/>
          </a:effectLst>
        </p:spPr>
      </p:pic>
      <p:sp>
        <p:nvSpPr>
          <p:cNvPr id="8" name="TextBox 7">
            <a:extLst>
              <a:ext uri="{FF2B5EF4-FFF2-40B4-BE49-F238E27FC236}">
                <a16:creationId xmlns:a16="http://schemas.microsoft.com/office/drawing/2014/main" id="{B48AB771-464F-4BE4-8252-B53334B3D2FA}"/>
              </a:ext>
            </a:extLst>
          </p:cNvPr>
          <p:cNvSpPr txBox="1"/>
          <p:nvPr/>
        </p:nvSpPr>
        <p:spPr>
          <a:xfrm>
            <a:off x="344905" y="240631"/>
            <a:ext cx="10908631" cy="830997"/>
          </a:xfrm>
          <a:prstGeom prst="rect">
            <a:avLst/>
          </a:prstGeom>
          <a:noFill/>
          <a:effectLst>
            <a:glow>
              <a:schemeClr val="accent1">
                <a:satMod val="175000"/>
              </a:schemeClr>
            </a:glow>
          </a:effectLst>
        </p:spPr>
        <p:txBody>
          <a:bodyPr wrap="square" rtlCol="0">
            <a:spAutoFit/>
          </a:bodyPr>
          <a:lstStyle/>
          <a:p>
            <a:pPr algn="ctr"/>
            <a:r>
              <a:rPr lang="en-US" sz="4800" b="1" i="0" dirty="0">
                <a:gradFill>
                  <a:gsLst>
                    <a:gs pos="89000">
                      <a:schemeClr val="accent2">
                        <a:lumMod val="75000"/>
                      </a:schemeClr>
                    </a:gs>
                    <a:gs pos="71675">
                      <a:srgbClr val="B88C79"/>
                    </a:gs>
                    <a:gs pos="54000">
                      <a:schemeClr val="accent1">
                        <a:lumMod val="45000"/>
                        <a:lumOff val="55000"/>
                      </a:schemeClr>
                    </a:gs>
                    <a:gs pos="54000">
                      <a:schemeClr val="accent1">
                        <a:lumMod val="45000"/>
                        <a:lumOff val="55000"/>
                      </a:schemeClr>
                    </a:gs>
                    <a:gs pos="43000">
                      <a:schemeClr val="accent1"/>
                    </a:gs>
                  </a:gsLst>
                  <a:lin ang="5400000" scaled="1"/>
                </a:gradFill>
                <a:effectLst>
                  <a:glow rad="1066800">
                    <a:schemeClr val="accent1">
                      <a:lumMod val="75000"/>
                      <a:alpha val="40000"/>
                    </a:schemeClr>
                  </a:glow>
                </a:effectLst>
                <a:latin typeface="Manrope"/>
              </a:rPr>
              <a:t>Hiring Process Analytics</a:t>
            </a:r>
          </a:p>
        </p:txBody>
      </p:sp>
    </p:spTree>
    <p:extLst>
      <p:ext uri="{BB962C8B-B14F-4D97-AF65-F5344CB8AC3E}">
        <p14:creationId xmlns:p14="http://schemas.microsoft.com/office/powerpoint/2010/main" val="656324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7E855-C6E0-4D48-AD48-2700712F733A}"/>
              </a:ext>
            </a:extLst>
          </p:cNvPr>
          <p:cNvPicPr>
            <a:picLocks noChangeAspect="1"/>
          </p:cNvPicPr>
          <p:nvPr/>
        </p:nvPicPr>
        <p:blipFill>
          <a:blip r:embed="rId2"/>
          <a:stretch>
            <a:fillRect/>
          </a:stretch>
        </p:blipFill>
        <p:spPr>
          <a:xfrm>
            <a:off x="0" y="0"/>
            <a:ext cx="12192000" cy="6858000"/>
          </a:xfrm>
          <a:prstGeom prst="rect">
            <a:avLst/>
          </a:prstGeom>
        </p:spPr>
      </p:pic>
      <p:sp>
        <p:nvSpPr>
          <p:cNvPr id="3" name="Hexagon 2">
            <a:extLst>
              <a:ext uri="{FF2B5EF4-FFF2-40B4-BE49-F238E27FC236}">
                <a16:creationId xmlns:a16="http://schemas.microsoft.com/office/drawing/2014/main" id="{AEA42569-7637-4C23-8121-5892C1A14D91}"/>
              </a:ext>
            </a:extLst>
          </p:cNvPr>
          <p:cNvSpPr/>
          <p:nvPr/>
        </p:nvSpPr>
        <p:spPr>
          <a:xfrm>
            <a:off x="-2002420" y="-1990846"/>
            <a:ext cx="16436050" cy="10046826"/>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171FAC8-AA4E-4B71-BA2A-EE3AA5456FD6}"/>
              </a:ext>
            </a:extLst>
          </p:cNvPr>
          <p:cNvSpPr txBox="1"/>
          <p:nvPr/>
        </p:nvSpPr>
        <p:spPr>
          <a:xfrm>
            <a:off x="3316762" y="1132819"/>
            <a:ext cx="5797685" cy="830997"/>
          </a:xfrm>
          <a:prstGeom prst="rect">
            <a:avLst/>
          </a:prstGeom>
          <a:noFill/>
          <a:effectLst>
            <a:glow rad="63500">
              <a:schemeClr val="accent1">
                <a:satMod val="175000"/>
                <a:alpha val="40000"/>
              </a:schemeClr>
            </a:glow>
          </a:effectLst>
        </p:spPr>
        <p:txBody>
          <a:bodyPr wrap="square" rtlCol="0">
            <a:spAutoFit/>
          </a:bodyPr>
          <a:lstStyle/>
          <a:p>
            <a:pPr algn="ctr"/>
            <a:r>
              <a:rPr lang="en-US" sz="4800" dirty="0">
                <a:solidFill>
                  <a:schemeClr val="bg1"/>
                </a:solidFill>
                <a:effectLst>
                  <a:glow rad="127000">
                    <a:srgbClr val="0070C0"/>
                  </a:glow>
                </a:effectLst>
              </a:rPr>
              <a:t>SALARY DISTRIBUTION</a:t>
            </a:r>
          </a:p>
        </p:txBody>
      </p:sp>
      <p:pic>
        <p:nvPicPr>
          <p:cNvPr id="5" name="Graphic 4" descr="Coins with solid fill">
            <a:extLst>
              <a:ext uri="{FF2B5EF4-FFF2-40B4-BE49-F238E27FC236}">
                <a16:creationId xmlns:a16="http://schemas.microsoft.com/office/drawing/2014/main" id="{109FDEC2-D344-4E11-8FD8-428C934277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8561" y="49950"/>
            <a:ext cx="1314877" cy="1314877"/>
          </a:xfrm>
          <a:prstGeom prst="rect">
            <a:avLst/>
          </a:prstGeom>
        </p:spPr>
      </p:pic>
      <p:pic>
        <p:nvPicPr>
          <p:cNvPr id="7" name="Picture 6">
            <a:extLst>
              <a:ext uri="{FF2B5EF4-FFF2-40B4-BE49-F238E27FC236}">
                <a16:creationId xmlns:a16="http://schemas.microsoft.com/office/drawing/2014/main" id="{68BA34B8-0A96-492A-B0E6-D81CA3A6EC7A}"/>
              </a:ext>
            </a:extLst>
          </p:cNvPr>
          <p:cNvPicPr>
            <a:picLocks noChangeAspect="1"/>
          </p:cNvPicPr>
          <p:nvPr/>
        </p:nvPicPr>
        <p:blipFill>
          <a:blip r:embed="rId5"/>
          <a:stretch>
            <a:fillRect/>
          </a:stretch>
        </p:blipFill>
        <p:spPr>
          <a:xfrm>
            <a:off x="264160" y="1963816"/>
            <a:ext cx="11318240" cy="4650344"/>
          </a:xfrm>
          <a:prstGeom prst="rect">
            <a:avLst/>
          </a:prstGeom>
        </p:spPr>
      </p:pic>
    </p:spTree>
    <p:extLst>
      <p:ext uri="{BB962C8B-B14F-4D97-AF65-F5344CB8AC3E}">
        <p14:creationId xmlns:p14="http://schemas.microsoft.com/office/powerpoint/2010/main" val="264162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C6108674-4E33-4F56-B29B-CC95A2EE9DC4}"/>
              </a:ext>
            </a:extLst>
          </p:cNvPr>
          <p:cNvSpPr/>
          <p:nvPr/>
        </p:nvSpPr>
        <p:spPr>
          <a:xfrm>
            <a:off x="2973421" y="734941"/>
            <a:ext cx="6245158" cy="5388118"/>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2C29B53-D529-4FD6-8D85-8C246B5022E8}"/>
              </a:ext>
            </a:extLst>
          </p:cNvPr>
          <p:cNvSpPr txBox="1"/>
          <p:nvPr/>
        </p:nvSpPr>
        <p:spPr>
          <a:xfrm>
            <a:off x="3404681" y="2791839"/>
            <a:ext cx="5622587" cy="1569660"/>
          </a:xfrm>
          <a:prstGeom prst="rect">
            <a:avLst/>
          </a:prstGeom>
          <a:noFill/>
          <a:effectLst>
            <a:glow rad="63500">
              <a:schemeClr val="accent1">
                <a:satMod val="175000"/>
                <a:alpha val="40000"/>
              </a:schemeClr>
            </a:glow>
          </a:effectLst>
        </p:spPr>
        <p:txBody>
          <a:bodyPr wrap="square" rtlCol="0">
            <a:spAutoFit/>
          </a:bodyPr>
          <a:lstStyle/>
          <a:p>
            <a:pPr algn="ctr"/>
            <a:r>
              <a:rPr lang="en-US" sz="4800" b="1" i="0" dirty="0">
                <a:solidFill>
                  <a:schemeClr val="bg1"/>
                </a:solidFill>
                <a:effectLst>
                  <a:glow rad="127000">
                    <a:srgbClr val="0070C0"/>
                  </a:glow>
                </a:effectLst>
                <a:latin typeface="Manrope"/>
              </a:rPr>
              <a:t>DEPARTMANTAL ANALYSIS</a:t>
            </a:r>
            <a:endParaRPr lang="en-US" sz="4800" dirty="0">
              <a:solidFill>
                <a:schemeClr val="bg1"/>
              </a:solidFill>
              <a:effectLst>
                <a:glow rad="127000">
                  <a:srgbClr val="0070C0"/>
                </a:glow>
              </a:effectLst>
            </a:endParaRPr>
          </a:p>
        </p:txBody>
      </p:sp>
      <p:pic>
        <p:nvPicPr>
          <p:cNvPr id="5" name="Graphic 4" descr="Employee badge with solid fill">
            <a:extLst>
              <a:ext uri="{FF2B5EF4-FFF2-40B4-BE49-F238E27FC236}">
                <a16:creationId xmlns:a16="http://schemas.microsoft.com/office/drawing/2014/main" id="{CEF5A578-FC83-420E-AE95-0A5428ED45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1205" y="1286260"/>
            <a:ext cx="1589590" cy="1589590"/>
          </a:xfrm>
          <a:prstGeom prst="rect">
            <a:avLst/>
          </a:prstGeom>
        </p:spPr>
      </p:pic>
    </p:spTree>
    <p:extLst>
      <p:ext uri="{BB962C8B-B14F-4D97-AF65-F5344CB8AC3E}">
        <p14:creationId xmlns:p14="http://schemas.microsoft.com/office/powerpoint/2010/main" val="206456585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DB60C5-9473-49A5-BF53-F7061333D199}"/>
              </a:ext>
            </a:extLst>
          </p:cNvPr>
          <p:cNvPicPr>
            <a:picLocks noChangeAspect="1"/>
          </p:cNvPicPr>
          <p:nvPr/>
        </p:nvPicPr>
        <p:blipFill>
          <a:blip r:embed="rId2"/>
          <a:stretch>
            <a:fillRect/>
          </a:stretch>
        </p:blipFill>
        <p:spPr>
          <a:xfrm>
            <a:off x="0" y="0"/>
            <a:ext cx="12192000" cy="6858000"/>
          </a:xfrm>
          <a:prstGeom prst="rect">
            <a:avLst/>
          </a:prstGeom>
        </p:spPr>
      </p:pic>
      <p:sp>
        <p:nvSpPr>
          <p:cNvPr id="3" name="Hexagon 2">
            <a:extLst>
              <a:ext uri="{FF2B5EF4-FFF2-40B4-BE49-F238E27FC236}">
                <a16:creationId xmlns:a16="http://schemas.microsoft.com/office/drawing/2014/main" id="{E67DBF26-F8E0-482F-9A66-847BA6EB40C4}"/>
              </a:ext>
            </a:extLst>
          </p:cNvPr>
          <p:cNvSpPr/>
          <p:nvPr/>
        </p:nvSpPr>
        <p:spPr>
          <a:xfrm>
            <a:off x="-2152892" y="-2095018"/>
            <a:ext cx="16470775" cy="10046826"/>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021A80C-864C-4BFD-B5EF-A2181A20DECB}"/>
              </a:ext>
            </a:extLst>
          </p:cNvPr>
          <p:cNvSpPr txBox="1"/>
          <p:nvPr/>
        </p:nvSpPr>
        <p:spPr>
          <a:xfrm>
            <a:off x="1980131" y="753544"/>
            <a:ext cx="8204727" cy="830997"/>
          </a:xfrm>
          <a:prstGeom prst="rect">
            <a:avLst/>
          </a:prstGeom>
          <a:noFill/>
          <a:effectLst>
            <a:glow rad="63500">
              <a:schemeClr val="accent1">
                <a:satMod val="175000"/>
                <a:alpha val="40000"/>
              </a:schemeClr>
            </a:glow>
          </a:effectLst>
        </p:spPr>
        <p:txBody>
          <a:bodyPr wrap="square" rtlCol="0">
            <a:spAutoFit/>
          </a:bodyPr>
          <a:lstStyle/>
          <a:p>
            <a:pPr algn="ctr"/>
            <a:r>
              <a:rPr lang="en-US" sz="4800" b="1" i="0" dirty="0">
                <a:solidFill>
                  <a:schemeClr val="bg1"/>
                </a:solidFill>
                <a:effectLst>
                  <a:glow rad="127000">
                    <a:srgbClr val="0070C0"/>
                  </a:glow>
                </a:effectLst>
                <a:latin typeface="Manrope"/>
              </a:rPr>
              <a:t>DEPARTMANTAL ANALYSIS</a:t>
            </a:r>
            <a:endParaRPr lang="en-US" sz="4800" dirty="0">
              <a:solidFill>
                <a:schemeClr val="bg1"/>
              </a:solidFill>
              <a:effectLst>
                <a:glow rad="127000">
                  <a:srgbClr val="0070C0"/>
                </a:glow>
              </a:effectLst>
            </a:endParaRPr>
          </a:p>
        </p:txBody>
      </p:sp>
      <p:pic>
        <p:nvPicPr>
          <p:cNvPr id="5" name="Graphic 4" descr="Employee badge with solid fill">
            <a:extLst>
              <a:ext uri="{FF2B5EF4-FFF2-40B4-BE49-F238E27FC236}">
                <a16:creationId xmlns:a16="http://schemas.microsoft.com/office/drawing/2014/main" id="{737FBE40-F50D-44F0-A8A5-6CB9405425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1476" y="-156224"/>
            <a:ext cx="1169043" cy="1169043"/>
          </a:xfrm>
          <a:prstGeom prst="rect">
            <a:avLst/>
          </a:prstGeom>
        </p:spPr>
      </p:pic>
      <p:pic>
        <p:nvPicPr>
          <p:cNvPr id="7" name="Picture 6">
            <a:extLst>
              <a:ext uri="{FF2B5EF4-FFF2-40B4-BE49-F238E27FC236}">
                <a16:creationId xmlns:a16="http://schemas.microsoft.com/office/drawing/2014/main" id="{1ADA65DD-1458-4FDD-9CD4-CC7C1A61C28A}"/>
              </a:ext>
            </a:extLst>
          </p:cNvPr>
          <p:cNvPicPr>
            <a:picLocks noChangeAspect="1"/>
          </p:cNvPicPr>
          <p:nvPr/>
        </p:nvPicPr>
        <p:blipFill>
          <a:blip r:embed="rId5"/>
          <a:stretch>
            <a:fillRect/>
          </a:stretch>
        </p:blipFill>
        <p:spPr>
          <a:xfrm>
            <a:off x="222724" y="1584541"/>
            <a:ext cx="6849431" cy="2476846"/>
          </a:xfrm>
          <a:prstGeom prst="rect">
            <a:avLst/>
          </a:prstGeom>
        </p:spPr>
      </p:pic>
      <p:pic>
        <p:nvPicPr>
          <p:cNvPr id="11" name="Picture 10">
            <a:extLst>
              <a:ext uri="{FF2B5EF4-FFF2-40B4-BE49-F238E27FC236}">
                <a16:creationId xmlns:a16="http://schemas.microsoft.com/office/drawing/2014/main" id="{FDF7666E-4AC3-4BF1-9F03-37E2C1E8D753}"/>
              </a:ext>
            </a:extLst>
          </p:cNvPr>
          <p:cNvPicPr>
            <a:picLocks noChangeAspect="1"/>
          </p:cNvPicPr>
          <p:nvPr/>
        </p:nvPicPr>
        <p:blipFill>
          <a:blip r:embed="rId6"/>
          <a:stretch>
            <a:fillRect/>
          </a:stretch>
        </p:blipFill>
        <p:spPr>
          <a:xfrm>
            <a:off x="7408572" y="1584541"/>
            <a:ext cx="4447010" cy="3375526"/>
          </a:xfrm>
          <a:prstGeom prst="rect">
            <a:avLst/>
          </a:prstGeom>
        </p:spPr>
      </p:pic>
      <p:pic>
        <p:nvPicPr>
          <p:cNvPr id="13" name="Picture 12">
            <a:extLst>
              <a:ext uri="{FF2B5EF4-FFF2-40B4-BE49-F238E27FC236}">
                <a16:creationId xmlns:a16="http://schemas.microsoft.com/office/drawing/2014/main" id="{BFF211F9-D5CD-4B39-88FA-FBA171F07FC5}"/>
              </a:ext>
            </a:extLst>
          </p:cNvPr>
          <p:cNvPicPr>
            <a:picLocks noChangeAspect="1"/>
          </p:cNvPicPr>
          <p:nvPr/>
        </p:nvPicPr>
        <p:blipFill>
          <a:blip r:embed="rId7"/>
          <a:stretch>
            <a:fillRect/>
          </a:stretch>
        </p:blipFill>
        <p:spPr>
          <a:xfrm>
            <a:off x="2804372" y="4158318"/>
            <a:ext cx="4435991" cy="2602750"/>
          </a:xfrm>
          <a:prstGeom prst="rect">
            <a:avLst/>
          </a:prstGeom>
        </p:spPr>
      </p:pic>
    </p:spTree>
    <p:extLst>
      <p:ext uri="{BB962C8B-B14F-4D97-AF65-F5344CB8AC3E}">
        <p14:creationId xmlns:p14="http://schemas.microsoft.com/office/powerpoint/2010/main" val="411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3D8E25B6-B832-4E17-9E98-99DF90E498DE}"/>
              </a:ext>
            </a:extLst>
          </p:cNvPr>
          <p:cNvSpPr/>
          <p:nvPr/>
        </p:nvSpPr>
        <p:spPr>
          <a:xfrm>
            <a:off x="2973421" y="734941"/>
            <a:ext cx="6245158" cy="5388118"/>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27EAB7D-347B-4518-A9B8-EF191108713D}"/>
              </a:ext>
            </a:extLst>
          </p:cNvPr>
          <p:cNvSpPr txBox="1"/>
          <p:nvPr/>
        </p:nvSpPr>
        <p:spPr>
          <a:xfrm>
            <a:off x="3404681" y="2791839"/>
            <a:ext cx="5622587" cy="1569660"/>
          </a:xfrm>
          <a:prstGeom prst="rect">
            <a:avLst/>
          </a:prstGeom>
          <a:noFill/>
          <a:effectLst>
            <a:glow rad="63500">
              <a:schemeClr val="accent1">
                <a:satMod val="175000"/>
                <a:alpha val="40000"/>
              </a:schemeClr>
            </a:glow>
          </a:effectLst>
        </p:spPr>
        <p:txBody>
          <a:bodyPr wrap="square" rtlCol="0">
            <a:spAutoFit/>
          </a:bodyPr>
          <a:lstStyle/>
          <a:p>
            <a:pPr algn="ctr"/>
            <a:r>
              <a:rPr lang="en-US" sz="4800" b="1" dirty="0">
                <a:solidFill>
                  <a:schemeClr val="bg1"/>
                </a:solidFill>
                <a:effectLst>
                  <a:glow rad="127000">
                    <a:srgbClr val="0070C0"/>
                  </a:glow>
                </a:effectLst>
                <a:latin typeface="Manrope"/>
              </a:rPr>
              <a:t>POSITION TIER </a:t>
            </a:r>
            <a:r>
              <a:rPr lang="en-US" sz="4800" b="1" i="0" dirty="0">
                <a:solidFill>
                  <a:schemeClr val="bg1"/>
                </a:solidFill>
                <a:effectLst>
                  <a:glow rad="127000">
                    <a:srgbClr val="0070C0"/>
                  </a:glow>
                </a:effectLst>
                <a:latin typeface="Manrope"/>
              </a:rPr>
              <a:t>ANALYSIS</a:t>
            </a:r>
            <a:endParaRPr lang="en-US" sz="4800" dirty="0">
              <a:solidFill>
                <a:schemeClr val="bg1"/>
              </a:solidFill>
              <a:effectLst>
                <a:glow rad="127000">
                  <a:srgbClr val="0070C0"/>
                </a:glow>
              </a:effectLst>
            </a:endParaRPr>
          </a:p>
        </p:txBody>
      </p:sp>
      <p:pic>
        <p:nvPicPr>
          <p:cNvPr id="5" name="Graphic 4" descr="Presentation with bar chart with solid fill">
            <a:extLst>
              <a:ext uri="{FF2B5EF4-FFF2-40B4-BE49-F238E27FC236}">
                <a16:creationId xmlns:a16="http://schemas.microsoft.com/office/drawing/2014/main" id="{11169E3D-22E1-40E4-9CC6-09ED735E85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7840" y="1030279"/>
            <a:ext cx="1896319" cy="1896319"/>
          </a:xfrm>
          <a:prstGeom prst="rect">
            <a:avLst/>
          </a:prstGeom>
        </p:spPr>
      </p:pic>
    </p:spTree>
    <p:extLst>
      <p:ext uri="{BB962C8B-B14F-4D97-AF65-F5344CB8AC3E}">
        <p14:creationId xmlns:p14="http://schemas.microsoft.com/office/powerpoint/2010/main" val="15488206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D3F077-15A0-4F10-B494-8099DE6C83B5}"/>
              </a:ext>
            </a:extLst>
          </p:cNvPr>
          <p:cNvPicPr>
            <a:picLocks noChangeAspect="1"/>
          </p:cNvPicPr>
          <p:nvPr/>
        </p:nvPicPr>
        <p:blipFill>
          <a:blip r:embed="rId2"/>
          <a:stretch>
            <a:fillRect/>
          </a:stretch>
        </p:blipFill>
        <p:spPr>
          <a:xfrm>
            <a:off x="0" y="0"/>
            <a:ext cx="12192000" cy="6858000"/>
          </a:xfrm>
          <a:prstGeom prst="rect">
            <a:avLst/>
          </a:prstGeom>
        </p:spPr>
      </p:pic>
      <p:sp>
        <p:nvSpPr>
          <p:cNvPr id="3" name="Hexagon 2">
            <a:extLst>
              <a:ext uri="{FF2B5EF4-FFF2-40B4-BE49-F238E27FC236}">
                <a16:creationId xmlns:a16="http://schemas.microsoft.com/office/drawing/2014/main" id="{7FB49B55-5D7D-4FD1-8719-98FA3EB5862B}"/>
              </a:ext>
            </a:extLst>
          </p:cNvPr>
          <p:cNvSpPr/>
          <p:nvPr/>
        </p:nvSpPr>
        <p:spPr>
          <a:xfrm>
            <a:off x="-2727960" y="-3048000"/>
            <a:ext cx="18455640" cy="13228320"/>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D188DFC-2447-418A-BD1E-016561389E83}"/>
              </a:ext>
            </a:extLst>
          </p:cNvPr>
          <p:cNvSpPr txBox="1"/>
          <p:nvPr/>
        </p:nvSpPr>
        <p:spPr>
          <a:xfrm>
            <a:off x="2068098" y="806660"/>
            <a:ext cx="8055799" cy="830997"/>
          </a:xfrm>
          <a:prstGeom prst="rect">
            <a:avLst/>
          </a:prstGeom>
          <a:noFill/>
          <a:effectLst>
            <a:glow rad="63500">
              <a:schemeClr val="accent1">
                <a:satMod val="175000"/>
                <a:alpha val="40000"/>
              </a:schemeClr>
            </a:glow>
          </a:effectLst>
        </p:spPr>
        <p:txBody>
          <a:bodyPr wrap="square" rtlCol="0">
            <a:spAutoFit/>
          </a:bodyPr>
          <a:lstStyle/>
          <a:p>
            <a:pPr algn="ctr"/>
            <a:r>
              <a:rPr lang="en-US" sz="4800" b="1" dirty="0">
                <a:solidFill>
                  <a:schemeClr val="bg1"/>
                </a:solidFill>
                <a:effectLst>
                  <a:glow rad="127000">
                    <a:srgbClr val="0070C0"/>
                  </a:glow>
                </a:effectLst>
                <a:latin typeface="Manrope"/>
              </a:rPr>
              <a:t>POSITION TIER </a:t>
            </a:r>
            <a:r>
              <a:rPr lang="en-US" sz="4800" b="1" i="0" dirty="0">
                <a:solidFill>
                  <a:schemeClr val="bg1"/>
                </a:solidFill>
                <a:effectLst>
                  <a:glow rad="127000">
                    <a:srgbClr val="0070C0"/>
                  </a:glow>
                </a:effectLst>
                <a:latin typeface="Manrope"/>
              </a:rPr>
              <a:t>ANALYSIS</a:t>
            </a:r>
            <a:endParaRPr lang="en-US" sz="4800" dirty="0">
              <a:solidFill>
                <a:schemeClr val="bg1"/>
              </a:solidFill>
              <a:effectLst>
                <a:glow rad="127000">
                  <a:srgbClr val="0070C0"/>
                </a:glow>
              </a:effectLst>
            </a:endParaRPr>
          </a:p>
        </p:txBody>
      </p:sp>
      <p:pic>
        <p:nvPicPr>
          <p:cNvPr id="5" name="Graphic 4" descr="Presentation with bar chart with solid fill">
            <a:extLst>
              <a:ext uri="{FF2B5EF4-FFF2-40B4-BE49-F238E27FC236}">
                <a16:creationId xmlns:a16="http://schemas.microsoft.com/office/drawing/2014/main" id="{9AEE339F-F5FD-4218-87ED-F9E73FEF83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978" y="81280"/>
            <a:ext cx="916041" cy="916041"/>
          </a:xfrm>
          <a:prstGeom prst="rect">
            <a:avLst/>
          </a:prstGeom>
        </p:spPr>
      </p:pic>
      <p:pic>
        <p:nvPicPr>
          <p:cNvPr id="7" name="Picture 6">
            <a:extLst>
              <a:ext uri="{FF2B5EF4-FFF2-40B4-BE49-F238E27FC236}">
                <a16:creationId xmlns:a16="http://schemas.microsoft.com/office/drawing/2014/main" id="{E424AB18-D30F-4918-8E31-065808C8A968}"/>
              </a:ext>
            </a:extLst>
          </p:cNvPr>
          <p:cNvPicPr>
            <a:picLocks noChangeAspect="1"/>
          </p:cNvPicPr>
          <p:nvPr/>
        </p:nvPicPr>
        <p:blipFill>
          <a:blip r:embed="rId5"/>
          <a:stretch>
            <a:fillRect/>
          </a:stretch>
        </p:blipFill>
        <p:spPr>
          <a:xfrm>
            <a:off x="289273" y="1861549"/>
            <a:ext cx="4115374" cy="3886742"/>
          </a:xfrm>
          <a:prstGeom prst="rect">
            <a:avLst/>
          </a:prstGeom>
        </p:spPr>
      </p:pic>
      <p:pic>
        <p:nvPicPr>
          <p:cNvPr id="9" name="Picture 8">
            <a:extLst>
              <a:ext uri="{FF2B5EF4-FFF2-40B4-BE49-F238E27FC236}">
                <a16:creationId xmlns:a16="http://schemas.microsoft.com/office/drawing/2014/main" id="{A91F7027-E39A-4FC7-B518-DB9C6412A0A3}"/>
              </a:ext>
            </a:extLst>
          </p:cNvPr>
          <p:cNvPicPr>
            <a:picLocks noChangeAspect="1"/>
          </p:cNvPicPr>
          <p:nvPr/>
        </p:nvPicPr>
        <p:blipFill>
          <a:blip r:embed="rId6"/>
          <a:stretch>
            <a:fillRect/>
          </a:stretch>
        </p:blipFill>
        <p:spPr>
          <a:xfrm>
            <a:off x="4574683" y="1722701"/>
            <a:ext cx="7447281" cy="4248743"/>
          </a:xfrm>
          <a:prstGeom prst="rect">
            <a:avLst/>
          </a:prstGeom>
        </p:spPr>
      </p:pic>
    </p:spTree>
    <p:extLst>
      <p:ext uri="{BB962C8B-B14F-4D97-AF65-F5344CB8AC3E}">
        <p14:creationId xmlns:p14="http://schemas.microsoft.com/office/powerpoint/2010/main" val="3251769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Hexagon 2">
            <a:extLst>
              <a:ext uri="{FF2B5EF4-FFF2-40B4-BE49-F238E27FC236}">
                <a16:creationId xmlns:a16="http://schemas.microsoft.com/office/drawing/2014/main" id="{C3A7CE5F-0EEC-46CD-817F-F2722978159C}"/>
              </a:ext>
            </a:extLst>
          </p:cNvPr>
          <p:cNvSpPr/>
          <p:nvPr/>
        </p:nvSpPr>
        <p:spPr>
          <a:xfrm>
            <a:off x="2973421" y="734941"/>
            <a:ext cx="6245158" cy="5388118"/>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C120ECC-5213-4EFD-9C2A-8850285823FF}"/>
              </a:ext>
            </a:extLst>
          </p:cNvPr>
          <p:cNvSpPr txBox="1"/>
          <p:nvPr/>
        </p:nvSpPr>
        <p:spPr>
          <a:xfrm>
            <a:off x="3404681" y="2791839"/>
            <a:ext cx="5622587" cy="830997"/>
          </a:xfrm>
          <a:prstGeom prst="rect">
            <a:avLst/>
          </a:prstGeom>
          <a:noFill/>
          <a:effectLst>
            <a:glow rad="63500">
              <a:schemeClr val="accent1">
                <a:satMod val="175000"/>
                <a:alpha val="40000"/>
              </a:schemeClr>
            </a:glow>
          </a:effectLst>
        </p:spPr>
        <p:txBody>
          <a:bodyPr wrap="square" rtlCol="0">
            <a:spAutoFit/>
          </a:bodyPr>
          <a:lstStyle/>
          <a:p>
            <a:pPr algn="ctr"/>
            <a:r>
              <a:rPr lang="en-US" sz="4800" dirty="0">
                <a:solidFill>
                  <a:schemeClr val="bg1"/>
                </a:solidFill>
                <a:effectLst>
                  <a:glow rad="127000">
                    <a:srgbClr val="0070C0"/>
                  </a:glow>
                </a:effectLst>
              </a:rPr>
              <a:t>CONCLUSION </a:t>
            </a:r>
          </a:p>
        </p:txBody>
      </p:sp>
      <p:pic>
        <p:nvPicPr>
          <p:cNvPr id="7" name="Graphic 6" descr="Presentation with pie chart with solid fill">
            <a:extLst>
              <a:ext uri="{FF2B5EF4-FFF2-40B4-BE49-F238E27FC236}">
                <a16:creationId xmlns:a16="http://schemas.microsoft.com/office/drawing/2014/main" id="{9005DFBE-0B75-4D44-8908-437BB6F5C3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8600" y="1262593"/>
            <a:ext cx="1574800" cy="1574800"/>
          </a:xfrm>
          <a:prstGeom prst="rect">
            <a:avLst/>
          </a:prstGeom>
        </p:spPr>
      </p:pic>
      <p:sp>
        <p:nvSpPr>
          <p:cNvPr id="29" name="TextBox 28">
            <a:extLst>
              <a:ext uri="{FF2B5EF4-FFF2-40B4-BE49-F238E27FC236}">
                <a16:creationId xmlns:a16="http://schemas.microsoft.com/office/drawing/2014/main" id="{CCFF2E98-C735-4DB2-894A-3B921C8561D2}"/>
              </a:ext>
            </a:extLst>
          </p:cNvPr>
          <p:cNvSpPr txBox="1"/>
          <p:nvPr/>
        </p:nvSpPr>
        <p:spPr>
          <a:xfrm>
            <a:off x="12648119" y="1501515"/>
            <a:ext cx="11287760" cy="830997"/>
          </a:xfrm>
          <a:prstGeom prst="rect">
            <a:avLst/>
          </a:prstGeom>
          <a:noFill/>
        </p:spPr>
        <p:txBody>
          <a:bodyPr wrap="square" rtlCol="0">
            <a:spAutoFit/>
          </a:bodyPr>
          <a:lstStyle/>
          <a:p>
            <a:r>
              <a:rPr lang="en-US" sz="1600" b="1" i="0" dirty="0">
                <a:solidFill>
                  <a:srgbClr val="ECECEC"/>
                </a:solidFill>
                <a:effectLst/>
                <a:latin typeface="Söhne"/>
              </a:rPr>
              <a:t>Objectives:</a:t>
            </a:r>
            <a:r>
              <a:rPr lang="en-US" sz="1600" b="0" i="0" dirty="0">
                <a:solidFill>
                  <a:srgbClr val="ECECEC"/>
                </a:solidFill>
                <a:effectLst/>
                <a:latin typeface="Söhne"/>
              </a:rPr>
              <a:t> The project aims to analyze the hiring process data of a multinational company (similar to Google) to draw meaningful insights. The primary objectives include understanding the gender distribution of hires, calculating the average salary, visualizing salary distribution, exploring departmental proportions, and examining position tier distribution.</a:t>
            </a:r>
            <a:endParaRPr lang="en-US" sz="1600" dirty="0"/>
          </a:p>
        </p:txBody>
      </p:sp>
      <p:sp>
        <p:nvSpPr>
          <p:cNvPr id="30" name="TextBox 29">
            <a:extLst>
              <a:ext uri="{FF2B5EF4-FFF2-40B4-BE49-F238E27FC236}">
                <a16:creationId xmlns:a16="http://schemas.microsoft.com/office/drawing/2014/main" id="{C6F27AC0-3B82-4783-B6C3-2327C8DA6A7A}"/>
              </a:ext>
            </a:extLst>
          </p:cNvPr>
          <p:cNvSpPr txBox="1"/>
          <p:nvPr/>
        </p:nvSpPr>
        <p:spPr>
          <a:xfrm>
            <a:off x="-10678160" y="2371856"/>
            <a:ext cx="10962640" cy="1107996"/>
          </a:xfrm>
          <a:prstGeom prst="rect">
            <a:avLst/>
          </a:prstGeom>
          <a:noFill/>
        </p:spPr>
        <p:txBody>
          <a:bodyPr wrap="square" rtlCol="0">
            <a:spAutoFit/>
          </a:bodyPr>
          <a:lstStyle/>
          <a:p>
            <a:pPr algn="l"/>
            <a:r>
              <a:rPr lang="en-US" sz="1600" b="1" i="0" dirty="0">
                <a:solidFill>
                  <a:srgbClr val="ECECEC"/>
                </a:solidFill>
                <a:effectLst/>
                <a:latin typeface="Söhne"/>
              </a:rPr>
              <a:t>Approach:</a:t>
            </a:r>
            <a:endParaRPr lang="en-US" sz="1600" b="0" i="0" dirty="0">
              <a:solidFill>
                <a:srgbClr val="ECECEC"/>
              </a:solidFill>
              <a:effectLst/>
              <a:latin typeface="Söhne"/>
            </a:endParaRPr>
          </a:p>
          <a:p>
            <a:pPr algn="l">
              <a:buFont typeface="+mj-lt"/>
              <a:buAutoNum type="arabicPeriod"/>
            </a:pPr>
            <a:r>
              <a:rPr lang="en-US" sz="1600" b="1" i="0" dirty="0">
                <a:solidFill>
                  <a:srgbClr val="ECECEC"/>
                </a:solidFill>
                <a:effectLst/>
                <a:latin typeface="Söhne"/>
              </a:rPr>
              <a:t>Data Cleaning, 2.Hiring Analysis (Gender Distribution),3.Salary Analysis (Average Salary)</a:t>
            </a:r>
            <a:r>
              <a:rPr lang="en-US" sz="1600" dirty="0">
                <a:solidFill>
                  <a:srgbClr val="ECECEC"/>
                </a:solidFill>
                <a:latin typeface="Söhne"/>
              </a:rPr>
              <a:t>,4.</a:t>
            </a:r>
            <a:r>
              <a:rPr lang="en-US" sz="1600" b="1" i="0" dirty="0">
                <a:solidFill>
                  <a:srgbClr val="ECECEC"/>
                </a:solidFill>
                <a:effectLst/>
                <a:latin typeface="Söhne"/>
              </a:rPr>
              <a:t>Salary Distribution (Class Intervals)</a:t>
            </a:r>
            <a:r>
              <a:rPr lang="en-US" sz="1600" dirty="0">
                <a:solidFill>
                  <a:srgbClr val="ECECEC"/>
                </a:solidFill>
                <a:latin typeface="Söhne"/>
              </a:rPr>
              <a:t>,5.</a:t>
            </a:r>
            <a:r>
              <a:rPr lang="en-US" sz="1600" b="1" i="0" dirty="0">
                <a:solidFill>
                  <a:srgbClr val="ECECEC"/>
                </a:solidFill>
                <a:effectLst/>
                <a:latin typeface="Söhne"/>
              </a:rPr>
              <a:t>Departmental Analysis</a:t>
            </a:r>
            <a:r>
              <a:rPr lang="en-US" sz="1600" dirty="0">
                <a:solidFill>
                  <a:srgbClr val="ECECEC"/>
                </a:solidFill>
                <a:latin typeface="Söhne"/>
              </a:rPr>
              <a:t>,6.</a:t>
            </a:r>
            <a:r>
              <a:rPr lang="en-US" sz="1600" b="1" i="0" dirty="0">
                <a:solidFill>
                  <a:srgbClr val="ECECEC"/>
                </a:solidFill>
                <a:effectLst/>
                <a:latin typeface="Söhne"/>
              </a:rPr>
              <a:t>Position Tier Analysis</a:t>
            </a:r>
            <a:r>
              <a:rPr lang="en-US" sz="1600" dirty="0">
                <a:solidFill>
                  <a:srgbClr val="ECECEC"/>
                </a:solidFill>
                <a:latin typeface="Söhne"/>
              </a:rPr>
              <a:t>,7.</a:t>
            </a:r>
            <a:r>
              <a:rPr lang="en-US" sz="1600" b="1" i="0" dirty="0">
                <a:solidFill>
                  <a:srgbClr val="ECECEC"/>
                </a:solidFill>
                <a:effectLst/>
                <a:latin typeface="Söhne"/>
              </a:rPr>
              <a:t>Data Summary</a:t>
            </a:r>
            <a:endParaRPr lang="en-US" sz="1600" b="0" i="0" dirty="0">
              <a:solidFill>
                <a:srgbClr val="ECECEC"/>
              </a:solidFill>
              <a:effectLst/>
              <a:latin typeface="Söhne"/>
            </a:endParaRPr>
          </a:p>
          <a:p>
            <a:endParaRPr lang="en-US" sz="1600" dirty="0"/>
          </a:p>
        </p:txBody>
      </p:sp>
      <p:sp>
        <p:nvSpPr>
          <p:cNvPr id="31" name="TextBox 30">
            <a:extLst>
              <a:ext uri="{FF2B5EF4-FFF2-40B4-BE49-F238E27FC236}">
                <a16:creationId xmlns:a16="http://schemas.microsoft.com/office/drawing/2014/main" id="{9BC40038-E149-45EF-9E00-6A9B5D9718CC}"/>
              </a:ext>
            </a:extLst>
          </p:cNvPr>
          <p:cNvSpPr txBox="1"/>
          <p:nvPr/>
        </p:nvSpPr>
        <p:spPr>
          <a:xfrm>
            <a:off x="12668439" y="3479852"/>
            <a:ext cx="11267440" cy="1200329"/>
          </a:xfrm>
          <a:prstGeom prst="rect">
            <a:avLst/>
          </a:prstGeom>
          <a:noFill/>
        </p:spPr>
        <p:txBody>
          <a:bodyPr wrap="square" rtlCol="0">
            <a:spAutoFit/>
          </a:bodyPr>
          <a:lstStyle/>
          <a:p>
            <a:pPr algn="l"/>
            <a:r>
              <a:rPr lang="en-US" b="1" i="0" dirty="0">
                <a:solidFill>
                  <a:srgbClr val="ECECEC"/>
                </a:solidFill>
                <a:effectLst/>
                <a:latin typeface="Söhne"/>
              </a:rPr>
              <a:t>Key Insights </a:t>
            </a:r>
          </a:p>
          <a:p>
            <a:pPr algn="l"/>
            <a:r>
              <a:rPr lang="en-US" b="1" i="0" dirty="0">
                <a:solidFill>
                  <a:srgbClr val="ECECEC"/>
                </a:solidFill>
                <a:effectLst/>
                <a:latin typeface="Söhne"/>
              </a:rPr>
              <a:t>1.Gender Distribution,2.Average Salary,3.Salary Distribution,4.Departmental Proportions,5.Position Tier Analysis.</a:t>
            </a:r>
            <a:endParaRPr lang="en-US" b="0" i="0" dirty="0">
              <a:solidFill>
                <a:srgbClr val="ECECEC"/>
              </a:solidFill>
              <a:effectLst/>
              <a:latin typeface="Söhne"/>
            </a:endParaRPr>
          </a:p>
          <a:p>
            <a:pPr lvl="1" algn="l"/>
            <a:r>
              <a:rPr lang="en-US" b="0" i="0" dirty="0">
                <a:solidFill>
                  <a:srgbClr val="ECECEC"/>
                </a:solidFill>
                <a:effectLst/>
                <a:latin typeface="Söhne"/>
              </a:rPr>
              <a:t>.</a:t>
            </a:r>
          </a:p>
          <a:p>
            <a:endParaRPr lang="en-US" dirty="0"/>
          </a:p>
        </p:txBody>
      </p:sp>
      <p:sp>
        <p:nvSpPr>
          <p:cNvPr id="32" name="TextBox 31">
            <a:extLst>
              <a:ext uri="{FF2B5EF4-FFF2-40B4-BE49-F238E27FC236}">
                <a16:creationId xmlns:a16="http://schemas.microsoft.com/office/drawing/2014/main" id="{D247F001-C3FB-4D47-B30F-D67074702DAF}"/>
              </a:ext>
            </a:extLst>
          </p:cNvPr>
          <p:cNvSpPr txBox="1"/>
          <p:nvPr/>
        </p:nvSpPr>
        <p:spPr>
          <a:xfrm>
            <a:off x="-9819640" y="4338094"/>
            <a:ext cx="101041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inherit"/>
              </a:rPr>
              <a:t>Tech-Stack Used</a:t>
            </a:r>
            <a:r>
              <a:rPr lang="en-US" altLang="en-US" b="1" dirty="0">
                <a:solidFill>
                  <a:schemeClr val="bg1"/>
                </a:solidFill>
                <a:latin typeface="Manrope"/>
              </a:rPr>
              <a:t>:-	</a:t>
            </a:r>
            <a:r>
              <a:rPr kumimoji="0" lang="en-US" altLang="en-US" b="0" i="0" u="none" strike="noStrike" cap="none" normalizeH="0" baseline="0" dirty="0">
                <a:ln>
                  <a:noFill/>
                </a:ln>
                <a:solidFill>
                  <a:schemeClr val="bg1"/>
                </a:solidFill>
                <a:effectLst/>
                <a:latin typeface="Manrope"/>
              </a:rPr>
              <a:t>Microsoft Excel 2022</a:t>
            </a:r>
          </a:p>
        </p:txBody>
      </p:sp>
      <p:sp>
        <p:nvSpPr>
          <p:cNvPr id="33" name="TextBox 32">
            <a:extLst>
              <a:ext uri="{FF2B5EF4-FFF2-40B4-BE49-F238E27FC236}">
                <a16:creationId xmlns:a16="http://schemas.microsoft.com/office/drawing/2014/main" id="{3C80E8E4-0E7F-4E8D-9FE4-3355014BF678}"/>
              </a:ext>
            </a:extLst>
          </p:cNvPr>
          <p:cNvSpPr txBox="1"/>
          <p:nvPr/>
        </p:nvSpPr>
        <p:spPr>
          <a:xfrm>
            <a:off x="-10579407" y="5074418"/>
            <a:ext cx="10631156" cy="1200329"/>
          </a:xfrm>
          <a:prstGeom prst="rect">
            <a:avLst/>
          </a:prstGeom>
          <a:noFill/>
        </p:spPr>
        <p:txBody>
          <a:bodyPr wrap="square" rtlCol="0">
            <a:spAutoFit/>
          </a:bodyPr>
          <a:lstStyle/>
          <a:p>
            <a:r>
              <a:rPr lang="en-US" dirty="0">
                <a:solidFill>
                  <a:schemeClr val="bg1"/>
                </a:solidFill>
              </a:rPr>
              <a:t>Result </a:t>
            </a:r>
          </a:p>
          <a:p>
            <a:r>
              <a:rPr lang="en-US" b="0" i="0" dirty="0">
                <a:solidFill>
                  <a:schemeClr val="bg1"/>
                </a:solidFill>
                <a:effectLst/>
                <a:latin typeface="Söhne"/>
              </a:rPr>
              <a:t>These actionable insights for the company to enhance its hiring processes, foster inclusivity, and maintain competitive talent acquisition practices. The project serves as a foundation for informed decision-making and continuous improvement in recruitment strategies.</a:t>
            </a:r>
            <a:endParaRPr lang="en-US" dirty="0">
              <a:solidFill>
                <a:schemeClr val="bg1"/>
              </a:solidFill>
            </a:endParaRPr>
          </a:p>
        </p:txBody>
      </p:sp>
    </p:spTree>
    <p:extLst>
      <p:ext uri="{BB962C8B-B14F-4D97-AF65-F5344CB8AC3E}">
        <p14:creationId xmlns:p14="http://schemas.microsoft.com/office/powerpoint/2010/main" val="17132930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37546-2B08-471E-8F08-1C25B9CC525D}"/>
              </a:ext>
            </a:extLst>
          </p:cNvPr>
          <p:cNvPicPr>
            <a:picLocks noChangeAspect="1"/>
          </p:cNvPicPr>
          <p:nvPr/>
        </p:nvPicPr>
        <p:blipFill>
          <a:blip r:embed="rId2"/>
          <a:stretch>
            <a:fillRect/>
          </a:stretch>
        </p:blipFill>
        <p:spPr>
          <a:xfrm>
            <a:off x="0" y="0"/>
            <a:ext cx="12192000" cy="6858000"/>
          </a:xfrm>
          <a:prstGeom prst="rect">
            <a:avLst/>
          </a:prstGeom>
        </p:spPr>
      </p:pic>
      <p:sp>
        <p:nvSpPr>
          <p:cNvPr id="3" name="Hexagon 2">
            <a:extLst>
              <a:ext uri="{FF2B5EF4-FFF2-40B4-BE49-F238E27FC236}">
                <a16:creationId xmlns:a16="http://schemas.microsoft.com/office/drawing/2014/main" id="{25A2E1D8-B89A-47EC-A59A-3D0D1687F0E7}"/>
              </a:ext>
            </a:extLst>
          </p:cNvPr>
          <p:cNvSpPr/>
          <p:nvPr/>
        </p:nvSpPr>
        <p:spPr>
          <a:xfrm>
            <a:off x="-2110154" y="-2836579"/>
            <a:ext cx="16412308" cy="12918829"/>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3994F61-12B2-4D51-9C89-0356454ECA06}"/>
              </a:ext>
            </a:extLst>
          </p:cNvPr>
          <p:cNvSpPr txBox="1"/>
          <p:nvPr/>
        </p:nvSpPr>
        <p:spPr>
          <a:xfrm>
            <a:off x="3150038" y="916740"/>
            <a:ext cx="5622587" cy="584775"/>
          </a:xfrm>
          <a:prstGeom prst="rect">
            <a:avLst/>
          </a:prstGeom>
          <a:noFill/>
          <a:effectLst>
            <a:glow rad="63500">
              <a:schemeClr val="accent1">
                <a:satMod val="175000"/>
                <a:alpha val="40000"/>
              </a:schemeClr>
            </a:glow>
          </a:effectLst>
        </p:spPr>
        <p:txBody>
          <a:bodyPr wrap="square" rtlCol="0">
            <a:spAutoFit/>
          </a:bodyPr>
          <a:lstStyle/>
          <a:p>
            <a:pPr algn="ctr"/>
            <a:r>
              <a:rPr lang="en-US" sz="3200" dirty="0">
                <a:solidFill>
                  <a:schemeClr val="bg1"/>
                </a:solidFill>
                <a:effectLst>
                  <a:glow rad="127000">
                    <a:srgbClr val="0070C0"/>
                  </a:glow>
                </a:effectLst>
              </a:rPr>
              <a:t>CONCLUSION </a:t>
            </a:r>
          </a:p>
        </p:txBody>
      </p:sp>
      <p:pic>
        <p:nvPicPr>
          <p:cNvPr id="5" name="Graphic 4" descr="Presentation with pie chart with solid fill">
            <a:extLst>
              <a:ext uri="{FF2B5EF4-FFF2-40B4-BE49-F238E27FC236}">
                <a16:creationId xmlns:a16="http://schemas.microsoft.com/office/drawing/2014/main" id="{D939F939-8B6A-4B38-9FA7-BEA86DF861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1029" y="46399"/>
            <a:ext cx="1069942" cy="1069942"/>
          </a:xfrm>
          <a:prstGeom prst="rect">
            <a:avLst/>
          </a:prstGeom>
        </p:spPr>
      </p:pic>
      <p:sp>
        <p:nvSpPr>
          <p:cNvPr id="6" name="TextBox 5">
            <a:extLst>
              <a:ext uri="{FF2B5EF4-FFF2-40B4-BE49-F238E27FC236}">
                <a16:creationId xmlns:a16="http://schemas.microsoft.com/office/drawing/2014/main" id="{82902EAA-28A5-463A-A930-47888461CBD4}"/>
              </a:ext>
            </a:extLst>
          </p:cNvPr>
          <p:cNvSpPr txBox="1"/>
          <p:nvPr/>
        </p:nvSpPr>
        <p:spPr>
          <a:xfrm>
            <a:off x="619760" y="1501515"/>
            <a:ext cx="11287760" cy="830997"/>
          </a:xfrm>
          <a:prstGeom prst="rect">
            <a:avLst/>
          </a:prstGeom>
          <a:noFill/>
        </p:spPr>
        <p:txBody>
          <a:bodyPr wrap="square" rtlCol="0">
            <a:spAutoFit/>
          </a:bodyPr>
          <a:lstStyle/>
          <a:p>
            <a:r>
              <a:rPr lang="en-US" sz="1600" b="1" i="0" dirty="0">
                <a:solidFill>
                  <a:srgbClr val="ECECEC"/>
                </a:solidFill>
                <a:effectLst/>
                <a:latin typeface="Söhne"/>
              </a:rPr>
              <a:t>Objectives:</a:t>
            </a:r>
            <a:r>
              <a:rPr lang="en-US" sz="1600" b="0" i="0" dirty="0">
                <a:solidFill>
                  <a:srgbClr val="ECECEC"/>
                </a:solidFill>
                <a:effectLst/>
                <a:latin typeface="Söhne"/>
              </a:rPr>
              <a:t> The project aims to analyze the hiring process data of a multinational company (similar to Google) to draw meaningful insights. The primary objectives include understanding the gender distribution of hires, calculating the average salary, visualizing salary distribution, exploring departmental proportions, and examining position tier distribution.</a:t>
            </a:r>
            <a:endParaRPr lang="en-US" sz="1600" dirty="0"/>
          </a:p>
        </p:txBody>
      </p:sp>
      <p:sp>
        <p:nvSpPr>
          <p:cNvPr id="7" name="TextBox 6">
            <a:extLst>
              <a:ext uri="{FF2B5EF4-FFF2-40B4-BE49-F238E27FC236}">
                <a16:creationId xmlns:a16="http://schemas.microsoft.com/office/drawing/2014/main" id="{A0A9EDDD-8FEA-4CB2-81B9-2631E9B588B8}"/>
              </a:ext>
            </a:extLst>
          </p:cNvPr>
          <p:cNvSpPr txBox="1"/>
          <p:nvPr/>
        </p:nvSpPr>
        <p:spPr>
          <a:xfrm>
            <a:off x="614680" y="2371856"/>
            <a:ext cx="10962640" cy="1107996"/>
          </a:xfrm>
          <a:prstGeom prst="rect">
            <a:avLst/>
          </a:prstGeom>
          <a:noFill/>
        </p:spPr>
        <p:txBody>
          <a:bodyPr wrap="square" rtlCol="0">
            <a:spAutoFit/>
          </a:bodyPr>
          <a:lstStyle/>
          <a:p>
            <a:pPr algn="l"/>
            <a:r>
              <a:rPr lang="en-US" sz="1600" b="1" i="0" dirty="0">
                <a:solidFill>
                  <a:srgbClr val="ECECEC"/>
                </a:solidFill>
                <a:effectLst/>
                <a:latin typeface="Söhne"/>
              </a:rPr>
              <a:t>Approach:</a:t>
            </a:r>
            <a:endParaRPr lang="en-US" sz="1600" b="0" i="0" dirty="0">
              <a:solidFill>
                <a:srgbClr val="ECECEC"/>
              </a:solidFill>
              <a:effectLst/>
              <a:latin typeface="Söhne"/>
            </a:endParaRPr>
          </a:p>
          <a:p>
            <a:pPr algn="l">
              <a:buFont typeface="+mj-lt"/>
              <a:buAutoNum type="arabicPeriod"/>
            </a:pPr>
            <a:r>
              <a:rPr lang="en-US" sz="1600" b="1" i="0" dirty="0">
                <a:solidFill>
                  <a:srgbClr val="ECECEC"/>
                </a:solidFill>
                <a:effectLst/>
                <a:latin typeface="Söhne"/>
              </a:rPr>
              <a:t>Data Cleaning, 2.Hiring Analysis (Gender Distribution),3.Salary Analysis (Average Salary)</a:t>
            </a:r>
            <a:r>
              <a:rPr lang="en-US" sz="1600" dirty="0">
                <a:solidFill>
                  <a:srgbClr val="ECECEC"/>
                </a:solidFill>
                <a:latin typeface="Söhne"/>
              </a:rPr>
              <a:t>,4.</a:t>
            </a:r>
            <a:r>
              <a:rPr lang="en-US" sz="1600" b="1" i="0" dirty="0">
                <a:solidFill>
                  <a:srgbClr val="ECECEC"/>
                </a:solidFill>
                <a:effectLst/>
                <a:latin typeface="Söhne"/>
              </a:rPr>
              <a:t>Salary Distribution (Class Intervals)</a:t>
            </a:r>
            <a:r>
              <a:rPr lang="en-US" sz="1600" dirty="0">
                <a:solidFill>
                  <a:srgbClr val="ECECEC"/>
                </a:solidFill>
                <a:latin typeface="Söhne"/>
              </a:rPr>
              <a:t>,5.</a:t>
            </a:r>
            <a:r>
              <a:rPr lang="en-US" sz="1600" b="1" i="0" dirty="0">
                <a:solidFill>
                  <a:srgbClr val="ECECEC"/>
                </a:solidFill>
                <a:effectLst/>
                <a:latin typeface="Söhne"/>
              </a:rPr>
              <a:t>Departmental Analysis</a:t>
            </a:r>
            <a:r>
              <a:rPr lang="en-US" sz="1600" dirty="0">
                <a:solidFill>
                  <a:srgbClr val="ECECEC"/>
                </a:solidFill>
                <a:latin typeface="Söhne"/>
              </a:rPr>
              <a:t>,6.</a:t>
            </a:r>
            <a:r>
              <a:rPr lang="en-US" sz="1600" b="1" i="0" dirty="0">
                <a:solidFill>
                  <a:srgbClr val="ECECEC"/>
                </a:solidFill>
                <a:effectLst/>
                <a:latin typeface="Söhne"/>
              </a:rPr>
              <a:t>Position Tier Analysis</a:t>
            </a:r>
            <a:r>
              <a:rPr lang="en-US" sz="1600" dirty="0">
                <a:solidFill>
                  <a:srgbClr val="ECECEC"/>
                </a:solidFill>
                <a:latin typeface="Söhne"/>
              </a:rPr>
              <a:t>,7.</a:t>
            </a:r>
            <a:r>
              <a:rPr lang="en-US" sz="1600" b="1" i="0" dirty="0">
                <a:solidFill>
                  <a:srgbClr val="ECECEC"/>
                </a:solidFill>
                <a:effectLst/>
                <a:latin typeface="Söhne"/>
              </a:rPr>
              <a:t>Data Summary</a:t>
            </a:r>
            <a:endParaRPr lang="en-US" sz="1600" b="0" i="0" dirty="0">
              <a:solidFill>
                <a:srgbClr val="ECECEC"/>
              </a:solidFill>
              <a:effectLst/>
              <a:latin typeface="Söhne"/>
            </a:endParaRPr>
          </a:p>
          <a:p>
            <a:endParaRPr lang="en-US" sz="1600" dirty="0"/>
          </a:p>
        </p:txBody>
      </p:sp>
      <p:sp>
        <p:nvSpPr>
          <p:cNvPr id="8" name="TextBox 7">
            <a:extLst>
              <a:ext uri="{FF2B5EF4-FFF2-40B4-BE49-F238E27FC236}">
                <a16:creationId xmlns:a16="http://schemas.microsoft.com/office/drawing/2014/main" id="{7051B19D-DE00-42D5-829C-841BE1496EFE}"/>
              </a:ext>
            </a:extLst>
          </p:cNvPr>
          <p:cNvSpPr txBox="1"/>
          <p:nvPr/>
        </p:nvSpPr>
        <p:spPr>
          <a:xfrm>
            <a:off x="640080" y="3479852"/>
            <a:ext cx="11267440" cy="1200329"/>
          </a:xfrm>
          <a:prstGeom prst="rect">
            <a:avLst/>
          </a:prstGeom>
          <a:noFill/>
        </p:spPr>
        <p:txBody>
          <a:bodyPr wrap="square" rtlCol="0">
            <a:spAutoFit/>
          </a:bodyPr>
          <a:lstStyle/>
          <a:p>
            <a:pPr algn="l"/>
            <a:r>
              <a:rPr lang="en-US" b="1" i="0" dirty="0">
                <a:solidFill>
                  <a:srgbClr val="ECECEC"/>
                </a:solidFill>
                <a:effectLst/>
                <a:latin typeface="Söhne"/>
              </a:rPr>
              <a:t>Key Insights </a:t>
            </a:r>
          </a:p>
          <a:p>
            <a:pPr algn="l"/>
            <a:r>
              <a:rPr lang="en-US" b="1" i="0" dirty="0">
                <a:solidFill>
                  <a:srgbClr val="ECECEC"/>
                </a:solidFill>
                <a:effectLst/>
                <a:latin typeface="Söhne"/>
              </a:rPr>
              <a:t>1.Gender Distribution,2.Average Salary,3.Salary Distribution,4.Departmental Proportions,5.Position Tier Analysis.</a:t>
            </a:r>
            <a:endParaRPr lang="en-US" b="0" i="0" dirty="0">
              <a:solidFill>
                <a:srgbClr val="ECECEC"/>
              </a:solidFill>
              <a:effectLst/>
              <a:latin typeface="Söhne"/>
            </a:endParaRPr>
          </a:p>
          <a:p>
            <a:pPr lvl="1" algn="l"/>
            <a:r>
              <a:rPr lang="en-US" b="0" i="0" dirty="0">
                <a:solidFill>
                  <a:srgbClr val="ECECEC"/>
                </a:solidFill>
                <a:effectLst/>
                <a:latin typeface="Söhne"/>
              </a:rPr>
              <a:t>.</a:t>
            </a:r>
          </a:p>
          <a:p>
            <a:endParaRPr lang="en-US" dirty="0"/>
          </a:p>
        </p:txBody>
      </p:sp>
      <p:sp>
        <p:nvSpPr>
          <p:cNvPr id="9" name="TextBox 8">
            <a:extLst>
              <a:ext uri="{FF2B5EF4-FFF2-40B4-BE49-F238E27FC236}">
                <a16:creationId xmlns:a16="http://schemas.microsoft.com/office/drawing/2014/main" id="{DD653606-0A1C-46F1-8853-9BFD0A6DA4B8}"/>
              </a:ext>
            </a:extLst>
          </p:cNvPr>
          <p:cNvSpPr txBox="1"/>
          <p:nvPr/>
        </p:nvSpPr>
        <p:spPr>
          <a:xfrm>
            <a:off x="640080" y="4338094"/>
            <a:ext cx="101041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inherit"/>
              </a:rPr>
              <a:t>Tech-Stack Used</a:t>
            </a:r>
            <a:r>
              <a:rPr lang="en-US" altLang="en-US" b="1" dirty="0">
                <a:solidFill>
                  <a:schemeClr val="bg1"/>
                </a:solidFill>
                <a:latin typeface="Manrope"/>
              </a:rPr>
              <a:t>:-	</a:t>
            </a:r>
            <a:r>
              <a:rPr kumimoji="0" lang="en-US" altLang="en-US" b="0" i="0" u="none" strike="noStrike" cap="none" normalizeH="0" baseline="0" dirty="0">
                <a:ln>
                  <a:noFill/>
                </a:ln>
                <a:solidFill>
                  <a:schemeClr val="bg1"/>
                </a:solidFill>
                <a:effectLst/>
                <a:latin typeface="Manrope"/>
              </a:rPr>
              <a:t>Microsoft Excel 2022</a:t>
            </a:r>
          </a:p>
        </p:txBody>
      </p:sp>
      <p:sp>
        <p:nvSpPr>
          <p:cNvPr id="10" name="Rectangle 1">
            <a:extLst>
              <a:ext uri="{FF2B5EF4-FFF2-40B4-BE49-F238E27FC236}">
                <a16:creationId xmlns:a16="http://schemas.microsoft.com/office/drawing/2014/main" id="{6596C420-0535-4310-B50A-98FF6E693130}"/>
              </a:ext>
            </a:extLst>
          </p:cNvPr>
          <p:cNvSpPr>
            <a:spLocks noChangeArrowheads="1"/>
          </p:cNvSpPr>
          <p:nvPr/>
        </p:nvSpPr>
        <p:spPr bwMode="auto">
          <a:xfrm>
            <a:off x="0" y="-184666"/>
            <a:ext cx="9239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C0620DD1-15DA-400C-AD06-13C9CBCCBC69}"/>
              </a:ext>
            </a:extLst>
          </p:cNvPr>
          <p:cNvSpPr txBox="1"/>
          <p:nvPr/>
        </p:nvSpPr>
        <p:spPr>
          <a:xfrm>
            <a:off x="713433" y="5074418"/>
            <a:ext cx="10631156" cy="1200329"/>
          </a:xfrm>
          <a:prstGeom prst="rect">
            <a:avLst/>
          </a:prstGeom>
          <a:noFill/>
        </p:spPr>
        <p:txBody>
          <a:bodyPr wrap="square" rtlCol="0">
            <a:spAutoFit/>
          </a:bodyPr>
          <a:lstStyle/>
          <a:p>
            <a:r>
              <a:rPr lang="en-US" dirty="0">
                <a:solidFill>
                  <a:schemeClr val="bg1"/>
                </a:solidFill>
              </a:rPr>
              <a:t>Result </a:t>
            </a:r>
          </a:p>
          <a:p>
            <a:r>
              <a:rPr lang="en-US" b="0" i="0" dirty="0">
                <a:solidFill>
                  <a:schemeClr val="bg1"/>
                </a:solidFill>
                <a:effectLst/>
                <a:latin typeface="Söhne"/>
              </a:rPr>
              <a:t>These actionable insights for the company to enhance its hiring processes, foster inclusivity, and maintain competitive talent acquisition practices. The project serves as a foundation for informed decision-making and continuous improvement in recruitment strategies.</a:t>
            </a:r>
            <a:endParaRPr lang="en-US" dirty="0">
              <a:solidFill>
                <a:schemeClr val="bg1"/>
              </a:solidFill>
            </a:endParaRPr>
          </a:p>
        </p:txBody>
      </p:sp>
    </p:spTree>
    <p:extLst>
      <p:ext uri="{BB962C8B-B14F-4D97-AF65-F5344CB8AC3E}">
        <p14:creationId xmlns:p14="http://schemas.microsoft.com/office/powerpoint/2010/main" val="149591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75A5D-E9B8-42D2-B081-F8D4E2A4607E}"/>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FD4860A-CB4F-4F16-93ED-C2552F59A427}"/>
              </a:ext>
            </a:extLst>
          </p:cNvPr>
          <p:cNvSpPr txBox="1"/>
          <p:nvPr/>
        </p:nvSpPr>
        <p:spPr>
          <a:xfrm>
            <a:off x="2997200" y="2357120"/>
            <a:ext cx="6197600" cy="1015663"/>
          </a:xfrm>
          <a:prstGeom prst="rect">
            <a:avLst/>
          </a:prstGeom>
          <a:noFill/>
        </p:spPr>
        <p:txBody>
          <a:bodyPr wrap="square" rtlCol="0">
            <a:spAutoFit/>
          </a:bodyPr>
          <a:lstStyle/>
          <a:p>
            <a:pPr algn="ctr"/>
            <a:r>
              <a:rPr lang="en-US" sz="6000" dirty="0">
                <a:solidFill>
                  <a:schemeClr val="bg1"/>
                </a:solidFill>
              </a:rPr>
              <a:t>THANK YOU </a:t>
            </a:r>
          </a:p>
        </p:txBody>
      </p:sp>
      <p:sp>
        <p:nvSpPr>
          <p:cNvPr id="4" name="TextBox 3">
            <a:extLst>
              <a:ext uri="{FF2B5EF4-FFF2-40B4-BE49-F238E27FC236}">
                <a16:creationId xmlns:a16="http://schemas.microsoft.com/office/drawing/2014/main" id="{D218A906-9DC5-4BFA-A647-54AC9E2DBABC}"/>
              </a:ext>
            </a:extLst>
          </p:cNvPr>
          <p:cNvSpPr txBox="1"/>
          <p:nvPr/>
        </p:nvSpPr>
        <p:spPr>
          <a:xfrm>
            <a:off x="6878320" y="6009640"/>
            <a:ext cx="5029200" cy="584775"/>
          </a:xfrm>
          <a:prstGeom prst="rect">
            <a:avLst/>
          </a:prstGeom>
          <a:noFill/>
        </p:spPr>
        <p:txBody>
          <a:bodyPr wrap="square" rtlCol="0">
            <a:spAutoFit/>
          </a:bodyPr>
          <a:lstStyle/>
          <a:p>
            <a:r>
              <a:rPr lang="en-US" sz="3200" dirty="0">
                <a:solidFill>
                  <a:schemeClr val="bg1"/>
                </a:solidFill>
              </a:rPr>
              <a:t>SURAJ KUMAR</a:t>
            </a:r>
          </a:p>
        </p:txBody>
      </p:sp>
    </p:spTree>
    <p:extLst>
      <p:ext uri="{BB962C8B-B14F-4D97-AF65-F5344CB8AC3E}">
        <p14:creationId xmlns:p14="http://schemas.microsoft.com/office/powerpoint/2010/main" val="2238029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E1F417-B612-4F0E-B6F9-FA23FE628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2B0B3F2D-CF04-4299-AFE9-FF3BEEC6E9AD}"/>
                  </a:ext>
                </a:extLst>
              </p:cNvPr>
              <p:cNvGraphicFramePr>
                <a:graphicFrameLocks noChangeAspect="1"/>
              </p:cNvGraphicFramePr>
              <p:nvPr>
                <p:extLst>
                  <p:ext uri="{D42A27DB-BD31-4B8C-83A1-F6EECF244321}">
                    <p14:modId xmlns:p14="http://schemas.microsoft.com/office/powerpoint/2010/main" val="1172759025"/>
                  </p:ext>
                </p:extLst>
              </p:nvPr>
            </p:nvGraphicFramePr>
            <p:xfrm>
              <a:off x="6992338" y="3851910"/>
              <a:ext cx="5199662" cy="2924810"/>
            </p:xfrm>
            <a:graphic>
              <a:graphicData uri="http://schemas.microsoft.com/office/powerpoint/2016/sectionzoom">
                <psez:sectionZm>
                  <psez:sectionZmObj sectionId="{6FCBC218-54AE-4660-8AF0-C0BC655C0C41}">
                    <psez:zmPr id="{B8C0EF66-BA21-40CA-85A7-7C33E3C6BF23}" transitionDur="1000" showBg="0">
                      <p166:blipFill xmlns:p166="http://schemas.microsoft.com/office/powerpoint/2016/6/main">
                        <a:blip r:embed="rId3"/>
                        <a:stretch>
                          <a:fillRect/>
                        </a:stretch>
                      </p166:blipFill>
                      <p166:spPr xmlns:p166="http://schemas.microsoft.com/office/powerpoint/2016/6/main">
                        <a:xfrm>
                          <a:off x="0" y="0"/>
                          <a:ext cx="5199662" cy="2924810"/>
                        </a:xfrm>
                        <a:prstGeom prst="rect">
                          <a:avLst/>
                        </a:prstGeom>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2B0B3F2D-CF04-4299-AFE9-FF3BEEC6E9AD}"/>
                  </a:ext>
                </a:extLst>
              </p:cNvPr>
              <p:cNvPicPr>
                <a:picLocks noGrp="1" noRot="1" noChangeAspect="1" noMove="1" noResize="1" noEditPoints="1" noAdjustHandles="1" noChangeArrowheads="1" noChangeShapeType="1"/>
              </p:cNvPicPr>
              <p:nvPr/>
            </p:nvPicPr>
            <p:blipFill>
              <a:blip r:embed="rId5"/>
              <a:stretch>
                <a:fillRect/>
              </a:stretch>
            </p:blipFill>
            <p:spPr>
              <a:xfrm>
                <a:off x="6992338" y="3851910"/>
                <a:ext cx="5199662" cy="2924810"/>
              </a:xfrm>
              <a:prstGeom prst="rect">
                <a:avLst/>
              </a:prstGeom>
            </p:spPr>
          </p:pic>
        </mc:Fallback>
      </mc:AlternateContent>
      <p:sp>
        <p:nvSpPr>
          <p:cNvPr id="5" name="TextBox 4">
            <a:extLst>
              <a:ext uri="{FF2B5EF4-FFF2-40B4-BE49-F238E27FC236}">
                <a16:creationId xmlns:a16="http://schemas.microsoft.com/office/drawing/2014/main" id="{A775E425-307A-4A3C-AA70-F7797F3C8EA9}"/>
              </a:ext>
            </a:extLst>
          </p:cNvPr>
          <p:cNvSpPr txBox="1"/>
          <p:nvPr/>
        </p:nvSpPr>
        <p:spPr>
          <a:xfrm>
            <a:off x="142240" y="274320"/>
            <a:ext cx="11358880" cy="6894195"/>
          </a:xfrm>
          <a:prstGeom prst="rect">
            <a:avLst/>
          </a:prstGeom>
          <a:noFill/>
        </p:spPr>
        <p:txBody>
          <a:bodyPr wrap="square" rtlCol="0">
            <a:spAutoFit/>
          </a:bodyPr>
          <a:lstStyle/>
          <a:p>
            <a:r>
              <a:rPr lang="en-US" sz="2800" b="1" i="0" dirty="0">
                <a:solidFill>
                  <a:schemeClr val="bg1"/>
                </a:solidFill>
                <a:effectLst/>
                <a:latin typeface="Manrope"/>
              </a:rPr>
              <a:t>Data Analytics Tasks:</a:t>
            </a:r>
            <a:endParaRPr lang="en-US" b="1" dirty="0">
              <a:solidFill>
                <a:schemeClr val="bg1"/>
              </a:solidFill>
              <a:latin typeface="Manrope"/>
            </a:endParaRPr>
          </a:p>
          <a:p>
            <a:endParaRPr lang="en-US" b="1" i="0" dirty="0">
              <a:solidFill>
                <a:schemeClr val="bg1"/>
              </a:solidFill>
              <a:effectLst/>
              <a:latin typeface="Manrope"/>
            </a:endParaRPr>
          </a:p>
          <a:p>
            <a:pPr algn="l"/>
            <a:r>
              <a:rPr lang="en-US" b="1" i="0" dirty="0">
                <a:solidFill>
                  <a:schemeClr val="bg1"/>
                </a:solidFill>
                <a:effectLst/>
                <a:latin typeface="Manrope"/>
              </a:rPr>
              <a:t>A. Hiring Analysis:</a:t>
            </a:r>
            <a:r>
              <a:rPr lang="en-US" b="0" i="0" dirty="0">
                <a:solidFill>
                  <a:schemeClr val="bg1"/>
                </a:solidFill>
                <a:effectLst/>
                <a:latin typeface="Manrope"/>
              </a:rPr>
              <a:t> The hiring process involves bringing new individuals into the organization for various roles.</a:t>
            </a:r>
          </a:p>
          <a:p>
            <a:pPr algn="l"/>
            <a:r>
              <a:rPr lang="en-US" b="1" i="0" dirty="0">
                <a:solidFill>
                  <a:schemeClr val="bg1"/>
                </a:solidFill>
                <a:effectLst/>
                <a:latin typeface="Manrope"/>
              </a:rPr>
              <a:t>Task:</a:t>
            </a:r>
            <a:r>
              <a:rPr lang="en-US" b="0" i="0" dirty="0">
                <a:solidFill>
                  <a:schemeClr val="bg1"/>
                </a:solidFill>
                <a:effectLst/>
                <a:latin typeface="Manrope"/>
              </a:rPr>
              <a:t> Determine the gender distribution of hires. How many males and females have been hired by the company?</a:t>
            </a:r>
          </a:p>
          <a:p>
            <a:pPr algn="l"/>
            <a:endParaRPr lang="en-US" b="0" i="0" dirty="0">
              <a:solidFill>
                <a:schemeClr val="bg1"/>
              </a:solidFill>
              <a:effectLst/>
              <a:latin typeface="Manrope"/>
            </a:endParaRPr>
          </a:p>
          <a:p>
            <a:pPr algn="l"/>
            <a:r>
              <a:rPr lang="en-US" b="1" i="0" dirty="0">
                <a:solidFill>
                  <a:schemeClr val="bg1"/>
                </a:solidFill>
                <a:effectLst/>
                <a:latin typeface="Manrope"/>
              </a:rPr>
              <a:t>B. Salary Analysis:</a:t>
            </a:r>
            <a:r>
              <a:rPr lang="en-US" b="0" i="0" dirty="0">
                <a:solidFill>
                  <a:schemeClr val="bg1"/>
                </a:solidFill>
                <a:effectLst/>
                <a:latin typeface="Manrope"/>
              </a:rPr>
              <a:t> The average salary is calculated by adding up the salaries of a group of employees and then dividing the total by the number of employees.</a:t>
            </a:r>
          </a:p>
          <a:p>
            <a:pPr algn="l"/>
            <a:r>
              <a:rPr lang="en-US" b="1" i="0" dirty="0">
                <a:solidFill>
                  <a:schemeClr val="bg1"/>
                </a:solidFill>
                <a:effectLst/>
                <a:latin typeface="Manrope"/>
              </a:rPr>
              <a:t>Task:</a:t>
            </a:r>
            <a:r>
              <a:rPr lang="en-US" b="0" i="0" dirty="0">
                <a:solidFill>
                  <a:schemeClr val="bg1"/>
                </a:solidFill>
                <a:effectLst/>
                <a:latin typeface="Manrope"/>
              </a:rPr>
              <a:t> What is the average salary offered by this company? Use Excel functions to calculate this.</a:t>
            </a:r>
          </a:p>
          <a:p>
            <a:pPr algn="l"/>
            <a:endParaRPr lang="en-US" b="0" i="0" dirty="0">
              <a:solidFill>
                <a:schemeClr val="bg1"/>
              </a:solidFill>
              <a:effectLst/>
              <a:latin typeface="Manrope"/>
            </a:endParaRPr>
          </a:p>
          <a:p>
            <a:pPr algn="l"/>
            <a:r>
              <a:rPr lang="en-US" b="1" i="0" dirty="0">
                <a:solidFill>
                  <a:schemeClr val="bg1"/>
                </a:solidFill>
                <a:effectLst/>
                <a:latin typeface="Manrope"/>
              </a:rPr>
              <a:t>C. Salary Distribution:</a:t>
            </a:r>
            <a:r>
              <a:rPr lang="en-US" b="0" i="0" dirty="0">
                <a:solidFill>
                  <a:schemeClr val="bg1"/>
                </a:solidFill>
                <a:effectLst/>
                <a:latin typeface="Manrope"/>
              </a:rPr>
              <a:t> Class intervals represent ranges of values, in this case, salary ranges. The class interval is the difference between the upper and lower limits of a class.</a:t>
            </a:r>
          </a:p>
          <a:p>
            <a:pPr algn="l"/>
            <a:r>
              <a:rPr lang="en-US" b="1" i="0" dirty="0">
                <a:solidFill>
                  <a:schemeClr val="bg1"/>
                </a:solidFill>
                <a:effectLst/>
                <a:latin typeface="Manrope"/>
              </a:rPr>
              <a:t>Task:</a:t>
            </a:r>
            <a:r>
              <a:rPr lang="en-US" b="0" i="0" dirty="0">
                <a:solidFill>
                  <a:schemeClr val="bg1"/>
                </a:solidFill>
                <a:effectLst/>
                <a:latin typeface="Manrope"/>
              </a:rPr>
              <a:t> Create class intervals for the salaries in the company. This will help you understand the salary distribution.</a:t>
            </a:r>
          </a:p>
          <a:p>
            <a:pPr algn="l"/>
            <a:endParaRPr lang="en-US" b="0" i="0" dirty="0">
              <a:solidFill>
                <a:schemeClr val="bg1"/>
              </a:solidFill>
              <a:effectLst/>
              <a:latin typeface="Manrope"/>
            </a:endParaRPr>
          </a:p>
          <a:p>
            <a:pPr algn="l"/>
            <a:r>
              <a:rPr lang="en-US" b="1" i="0" dirty="0">
                <a:solidFill>
                  <a:schemeClr val="bg1"/>
                </a:solidFill>
                <a:effectLst/>
                <a:latin typeface="Manrope"/>
              </a:rPr>
              <a:t>D. Departmental Analysis:</a:t>
            </a:r>
            <a:r>
              <a:rPr lang="en-US" b="0" i="0" dirty="0">
                <a:solidFill>
                  <a:schemeClr val="bg1"/>
                </a:solidFill>
                <a:effectLst/>
                <a:latin typeface="Manrope"/>
              </a:rPr>
              <a:t> Visualizing data through charts and </a:t>
            </a:r>
          </a:p>
          <a:p>
            <a:pPr algn="l"/>
            <a:r>
              <a:rPr lang="en-US" b="0" i="0" dirty="0">
                <a:solidFill>
                  <a:schemeClr val="bg1"/>
                </a:solidFill>
                <a:effectLst/>
                <a:latin typeface="Manrope"/>
              </a:rPr>
              <a:t>plots is a crucial part of data analysis.</a:t>
            </a:r>
          </a:p>
          <a:p>
            <a:pPr algn="l"/>
            <a:r>
              <a:rPr lang="en-US" b="1" i="0" dirty="0">
                <a:solidFill>
                  <a:schemeClr val="bg1"/>
                </a:solidFill>
                <a:effectLst/>
                <a:latin typeface="Manrope"/>
              </a:rPr>
              <a:t>Task:</a:t>
            </a:r>
            <a:r>
              <a:rPr lang="en-US" b="0" i="0" dirty="0">
                <a:solidFill>
                  <a:schemeClr val="bg1"/>
                </a:solidFill>
                <a:effectLst/>
                <a:latin typeface="Manrope"/>
              </a:rPr>
              <a:t> Use a pie chart, bar graph, or any other suitable visualization </a:t>
            </a:r>
          </a:p>
          <a:p>
            <a:pPr algn="l"/>
            <a:r>
              <a:rPr lang="en-US" b="0" i="0" dirty="0">
                <a:solidFill>
                  <a:schemeClr val="bg1"/>
                </a:solidFill>
                <a:effectLst/>
                <a:latin typeface="Manrope"/>
              </a:rPr>
              <a:t>to show the proportion of people working in different departments.</a:t>
            </a:r>
          </a:p>
          <a:p>
            <a:pPr algn="l"/>
            <a:endParaRPr lang="en-US" b="0" i="0" dirty="0">
              <a:solidFill>
                <a:schemeClr val="bg1"/>
              </a:solidFill>
              <a:effectLst/>
              <a:latin typeface="Manrope"/>
            </a:endParaRPr>
          </a:p>
          <a:p>
            <a:pPr algn="l"/>
            <a:r>
              <a:rPr lang="en-US" b="1" i="0" dirty="0">
                <a:solidFill>
                  <a:schemeClr val="bg1"/>
                </a:solidFill>
                <a:effectLst/>
                <a:latin typeface="Manrope"/>
              </a:rPr>
              <a:t>E. Position Tier Analysis:</a:t>
            </a:r>
            <a:r>
              <a:rPr lang="en-US" b="0" i="0" dirty="0">
                <a:solidFill>
                  <a:schemeClr val="bg1"/>
                </a:solidFill>
                <a:effectLst/>
                <a:latin typeface="Manrope"/>
              </a:rPr>
              <a:t> Different positions within a company often </a:t>
            </a:r>
          </a:p>
          <a:p>
            <a:pPr algn="l"/>
            <a:r>
              <a:rPr lang="en-US" b="0" i="0" dirty="0">
                <a:solidFill>
                  <a:schemeClr val="bg1"/>
                </a:solidFill>
                <a:effectLst/>
                <a:latin typeface="Manrope"/>
              </a:rPr>
              <a:t>have different tiers or levels.</a:t>
            </a:r>
            <a:endParaRPr lang="en-US" dirty="0">
              <a:solidFill>
                <a:schemeClr val="bg1"/>
              </a:solidFill>
              <a:latin typeface="Manrope"/>
            </a:endParaRPr>
          </a:p>
          <a:p>
            <a:pPr algn="l"/>
            <a:r>
              <a:rPr lang="en-US" b="1" i="0" dirty="0">
                <a:solidFill>
                  <a:schemeClr val="bg1"/>
                </a:solidFill>
                <a:effectLst/>
                <a:latin typeface="Manrope"/>
              </a:rPr>
              <a:t>Task:</a:t>
            </a:r>
            <a:r>
              <a:rPr lang="en-US" b="0" i="0" dirty="0">
                <a:solidFill>
                  <a:schemeClr val="bg1"/>
                </a:solidFill>
                <a:effectLst/>
                <a:latin typeface="Manrope"/>
              </a:rPr>
              <a:t> Use a chart or graph to represent the different position tiers </a:t>
            </a:r>
          </a:p>
          <a:p>
            <a:pPr algn="l"/>
            <a:r>
              <a:rPr lang="en-US" b="0" i="0" dirty="0">
                <a:solidFill>
                  <a:schemeClr val="bg1"/>
                </a:solidFill>
                <a:effectLst/>
                <a:latin typeface="Manrope"/>
              </a:rPr>
              <a:t>within the company. This will help you understand the distribution</a:t>
            </a:r>
          </a:p>
          <a:p>
            <a:pPr algn="l"/>
            <a:r>
              <a:rPr lang="en-US" b="0" i="0" dirty="0">
                <a:solidFill>
                  <a:schemeClr val="bg1"/>
                </a:solidFill>
                <a:effectLst/>
                <a:latin typeface="Manrope"/>
              </a:rPr>
              <a:t> of positions across different tiers</a:t>
            </a:r>
            <a:r>
              <a:rPr lang="en-US" b="0" i="0" dirty="0">
                <a:solidFill>
                  <a:srgbClr val="8492A6"/>
                </a:solidFill>
                <a:effectLst/>
                <a:latin typeface="Manrope"/>
              </a:rPr>
              <a:t>.</a:t>
            </a:r>
            <a:endParaRPr lang="en-US" b="0" i="0" dirty="0">
              <a:solidFill>
                <a:schemeClr val="bg1"/>
              </a:solidFill>
              <a:effectLst/>
              <a:latin typeface="Manrope"/>
            </a:endParaRPr>
          </a:p>
          <a:p>
            <a:endParaRPr lang="en-US" dirty="0">
              <a:solidFill>
                <a:schemeClr val="bg1"/>
              </a:solidFill>
            </a:endParaRPr>
          </a:p>
        </p:txBody>
      </p:sp>
    </p:spTree>
    <p:extLst>
      <p:ext uri="{BB962C8B-B14F-4D97-AF65-F5344CB8AC3E}">
        <p14:creationId xmlns:p14="http://schemas.microsoft.com/office/powerpoint/2010/main" val="2817290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97DE4B38-3C90-459B-A3B7-E00361ED94A8}"/>
              </a:ext>
            </a:extLst>
          </p:cNvPr>
          <p:cNvSpPr/>
          <p:nvPr/>
        </p:nvSpPr>
        <p:spPr>
          <a:xfrm>
            <a:off x="2973421" y="734941"/>
            <a:ext cx="6245158" cy="5388118"/>
          </a:xfrm>
          <a:prstGeom prst="hexagon">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8EB663E-CD26-4032-BF70-559F34A53274}"/>
              </a:ext>
            </a:extLst>
          </p:cNvPr>
          <p:cNvSpPr txBox="1"/>
          <p:nvPr/>
        </p:nvSpPr>
        <p:spPr>
          <a:xfrm>
            <a:off x="3317133" y="2791839"/>
            <a:ext cx="5710136" cy="769441"/>
          </a:xfrm>
          <a:prstGeom prst="rect">
            <a:avLst/>
          </a:prstGeom>
          <a:noFill/>
          <a:effectLst>
            <a:glow rad="1168400">
              <a:schemeClr val="accent2">
                <a:alpha val="40000"/>
              </a:schemeClr>
            </a:glow>
          </a:effectLst>
        </p:spPr>
        <p:txBody>
          <a:bodyPr wrap="square" rtlCol="0">
            <a:spAutoFit/>
          </a:bodyPr>
          <a:lstStyle/>
          <a:p>
            <a:r>
              <a:rPr lang="en-US" sz="4400" b="1" i="0" dirty="0">
                <a:solidFill>
                  <a:schemeClr val="bg1"/>
                </a:solidFill>
                <a:effectLst>
                  <a:glow rad="127000">
                    <a:srgbClr val="0070C0">
                      <a:alpha val="84000"/>
                    </a:srgbClr>
                  </a:glow>
                </a:effectLst>
                <a:latin typeface="Manrope"/>
              </a:rPr>
              <a:t>DATA ANALYTICS TASKS</a:t>
            </a:r>
            <a:endParaRPr lang="en-US" sz="4400" dirty="0">
              <a:solidFill>
                <a:schemeClr val="bg1"/>
              </a:solidFill>
              <a:effectLst>
                <a:glow rad="127000">
                  <a:srgbClr val="0070C0">
                    <a:alpha val="84000"/>
                  </a:srgbClr>
                </a:glow>
              </a:effectLst>
            </a:endParaRPr>
          </a:p>
        </p:txBody>
      </p:sp>
      <p:pic>
        <p:nvPicPr>
          <p:cNvPr id="7" name="Graphic 6" descr="Checklist with solid fill">
            <a:extLst>
              <a:ext uri="{FF2B5EF4-FFF2-40B4-BE49-F238E27FC236}">
                <a16:creationId xmlns:a16="http://schemas.microsoft.com/office/drawing/2014/main" id="{ADD311FD-6F5A-4070-BADB-1C420F5C93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3040" y="939800"/>
            <a:ext cx="1645920" cy="1645920"/>
          </a:xfrm>
          <a:prstGeom prst="rect">
            <a:avLst/>
          </a:prstGeom>
        </p:spPr>
      </p:pic>
    </p:spTree>
    <p:extLst>
      <p:ext uri="{BB962C8B-B14F-4D97-AF65-F5344CB8AC3E}">
        <p14:creationId xmlns:p14="http://schemas.microsoft.com/office/powerpoint/2010/main" val="14586990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E0A58D-43DE-4835-B2FD-DE0686335E5A}"/>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BFA1CDDF-AF8C-4FE0-8BAB-87F002612DE3}"/>
                  </a:ext>
                </a:extLst>
              </p:cNvPr>
              <p:cNvGraphicFramePr>
                <a:graphicFrameLocks noChangeAspect="1"/>
              </p:cNvGraphicFramePr>
              <p:nvPr>
                <p:extLst>
                  <p:ext uri="{D42A27DB-BD31-4B8C-83A1-F6EECF244321}">
                    <p14:modId xmlns:p14="http://schemas.microsoft.com/office/powerpoint/2010/main" val="2992981258"/>
                  </p:ext>
                </p:extLst>
              </p:nvPr>
            </p:nvGraphicFramePr>
            <p:xfrm>
              <a:off x="181582" y="2256695"/>
              <a:ext cx="3608097" cy="2029555"/>
            </p:xfrm>
            <a:graphic>
              <a:graphicData uri="http://schemas.microsoft.com/office/powerpoint/2016/sectionzoom">
                <psez:sectionZm>
                  <psez:sectionZmObj sectionId="{B08F0955-7E88-4B15-8EB1-D42915B1FA7F}">
                    <psez:zmPr id="{8B9852E3-8046-4241-866A-6A710E3C3C9C}" transitionDur="1000" showBg="0">
                      <p166:blipFill xmlns:p166="http://schemas.microsoft.com/office/powerpoint/2016/6/main">
                        <a:blip r:embed="rId3"/>
                        <a:stretch>
                          <a:fillRect/>
                        </a:stretch>
                      </p166:blipFill>
                      <p166:spPr xmlns:p166="http://schemas.microsoft.com/office/powerpoint/2016/6/main">
                        <a:xfrm>
                          <a:off x="0" y="0"/>
                          <a:ext cx="3608097" cy="2029555"/>
                        </a:xfrm>
                        <a:prstGeom prst="rect">
                          <a:avLst/>
                        </a:prstGeom>
                      </p166:spPr>
                    </psez:zmPr>
                  </psez:sectionZmObj>
                </psez:sectionZm>
              </a:graphicData>
            </a:graphic>
          </p:graphicFrame>
        </mc:Choice>
        <mc:Fallback xmlns="">
          <p:pic>
            <p:nvPicPr>
              <p:cNvPr id="5" name="Section Zoom 4">
                <a:hlinkClick r:id="rId4" action="ppaction://hlinksldjump"/>
                <a:extLst>
                  <a:ext uri="{FF2B5EF4-FFF2-40B4-BE49-F238E27FC236}">
                    <a16:creationId xmlns:a16="http://schemas.microsoft.com/office/drawing/2014/main" id="{BFA1CDDF-AF8C-4FE0-8BAB-87F002612DE3}"/>
                  </a:ext>
                </a:extLst>
              </p:cNvPr>
              <p:cNvPicPr>
                <a:picLocks noGrp="1" noRot="1" noChangeAspect="1" noMove="1" noResize="1" noEditPoints="1" noAdjustHandles="1" noChangeArrowheads="1" noChangeShapeType="1"/>
              </p:cNvPicPr>
              <p:nvPr/>
            </p:nvPicPr>
            <p:blipFill>
              <a:blip r:embed="rId5"/>
              <a:stretch>
                <a:fillRect/>
              </a:stretch>
            </p:blipFill>
            <p:spPr>
              <a:xfrm>
                <a:off x="181582" y="2256695"/>
                <a:ext cx="3608097" cy="202955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D8123B89-201B-41BE-B1EB-9FD1913C1A02}"/>
                  </a:ext>
                </a:extLst>
              </p:cNvPr>
              <p:cNvGraphicFramePr>
                <a:graphicFrameLocks noChangeAspect="1"/>
              </p:cNvGraphicFramePr>
              <p:nvPr>
                <p:extLst>
                  <p:ext uri="{D42A27DB-BD31-4B8C-83A1-F6EECF244321}">
                    <p14:modId xmlns:p14="http://schemas.microsoft.com/office/powerpoint/2010/main" val="1256364315"/>
                  </p:ext>
                </p:extLst>
              </p:nvPr>
            </p:nvGraphicFramePr>
            <p:xfrm>
              <a:off x="4572000" y="2193973"/>
              <a:ext cx="3608096" cy="2029554"/>
            </p:xfrm>
            <a:graphic>
              <a:graphicData uri="http://schemas.microsoft.com/office/powerpoint/2016/sectionzoom">
                <psez:sectionZm>
                  <psez:sectionZmObj sectionId="{0EB1806E-EA24-4916-83F1-3A9A92D9DC3E}">
                    <psez:zmPr id="{8832B320-8072-4C6B-A8E0-04E20A8A8596}" transitionDur="1000" showBg="0">
                      <p166:blipFill xmlns:p166="http://schemas.microsoft.com/office/powerpoint/2016/6/main">
                        <a:blip r:embed="rId6"/>
                        <a:stretch>
                          <a:fillRect/>
                        </a:stretch>
                      </p166:blipFill>
                      <p166:spPr xmlns:p166="http://schemas.microsoft.com/office/powerpoint/2016/6/main">
                        <a:xfrm>
                          <a:off x="0" y="0"/>
                          <a:ext cx="3608096" cy="2029554"/>
                        </a:xfrm>
                        <a:prstGeom prst="rect">
                          <a:avLst/>
                        </a:prstGeom>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D8123B89-201B-41BE-B1EB-9FD1913C1A02}"/>
                  </a:ext>
                </a:extLst>
              </p:cNvPr>
              <p:cNvPicPr>
                <a:picLocks noGrp="1" noRot="1" noChangeAspect="1" noMove="1" noResize="1" noEditPoints="1" noAdjustHandles="1" noChangeArrowheads="1" noChangeShapeType="1"/>
              </p:cNvPicPr>
              <p:nvPr/>
            </p:nvPicPr>
            <p:blipFill>
              <a:blip r:embed="rId8"/>
              <a:stretch>
                <a:fillRect/>
              </a:stretch>
            </p:blipFill>
            <p:spPr>
              <a:xfrm>
                <a:off x="4572000" y="2193973"/>
                <a:ext cx="3608096" cy="202955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1F601839-7408-479B-AEC0-EB40C607D084}"/>
                  </a:ext>
                </a:extLst>
              </p:cNvPr>
              <p:cNvGraphicFramePr>
                <a:graphicFrameLocks noChangeAspect="1"/>
              </p:cNvGraphicFramePr>
              <p:nvPr>
                <p:extLst>
                  <p:ext uri="{D42A27DB-BD31-4B8C-83A1-F6EECF244321}">
                    <p14:modId xmlns:p14="http://schemas.microsoft.com/office/powerpoint/2010/main" val="2680052437"/>
                  </p:ext>
                </p:extLst>
              </p:nvPr>
            </p:nvGraphicFramePr>
            <p:xfrm>
              <a:off x="8839200" y="2104296"/>
              <a:ext cx="3608096" cy="2029554"/>
            </p:xfrm>
            <a:graphic>
              <a:graphicData uri="http://schemas.microsoft.com/office/powerpoint/2016/sectionzoom">
                <psez:sectionZm>
                  <psez:sectionZmObj sectionId="{2B595E92-C38C-4C56-A9C9-545C685DB7AD}">
                    <psez:zmPr id="{69726A1F-DCF0-4801-B5B8-1A8EFBAF4D0F}" transitionDur="1000" showBg="0">
                      <p166:blipFill xmlns:p166="http://schemas.microsoft.com/office/powerpoint/2016/6/main">
                        <a:blip r:embed="rId9"/>
                        <a:stretch>
                          <a:fillRect/>
                        </a:stretch>
                      </p166:blipFill>
                      <p166:spPr xmlns:p166="http://schemas.microsoft.com/office/powerpoint/2016/6/main">
                        <a:xfrm>
                          <a:off x="0" y="0"/>
                          <a:ext cx="3608096" cy="2029554"/>
                        </a:xfrm>
                        <a:prstGeom prst="rect">
                          <a:avLst/>
                        </a:prstGeom>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1F601839-7408-479B-AEC0-EB40C607D084}"/>
                  </a:ext>
                </a:extLst>
              </p:cNvPr>
              <p:cNvPicPr>
                <a:picLocks noGrp="1" noRot="1" noChangeAspect="1" noMove="1" noResize="1" noEditPoints="1" noAdjustHandles="1" noChangeArrowheads="1" noChangeShapeType="1"/>
              </p:cNvPicPr>
              <p:nvPr/>
            </p:nvPicPr>
            <p:blipFill>
              <a:blip r:embed="rId11"/>
              <a:stretch>
                <a:fillRect/>
              </a:stretch>
            </p:blipFill>
            <p:spPr>
              <a:xfrm>
                <a:off x="8839200" y="2104296"/>
                <a:ext cx="3608096" cy="202955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F6547D51-DC50-49D2-AB70-E4FFBE49D688}"/>
                  </a:ext>
                </a:extLst>
              </p:cNvPr>
              <p:cNvGraphicFramePr>
                <a:graphicFrameLocks noChangeAspect="1"/>
              </p:cNvGraphicFramePr>
              <p:nvPr>
                <p:extLst>
                  <p:ext uri="{D42A27DB-BD31-4B8C-83A1-F6EECF244321}">
                    <p14:modId xmlns:p14="http://schemas.microsoft.com/office/powerpoint/2010/main" val="3281501810"/>
                  </p:ext>
                </p:extLst>
              </p:nvPr>
            </p:nvGraphicFramePr>
            <p:xfrm>
              <a:off x="2175753" y="4399820"/>
              <a:ext cx="3608098" cy="2029555"/>
            </p:xfrm>
            <a:graphic>
              <a:graphicData uri="http://schemas.microsoft.com/office/powerpoint/2016/sectionzoom">
                <psez:sectionZm>
                  <psez:sectionZmObj sectionId="{89D6C214-70DA-42EF-A4EA-5EE4439F02E1}">
                    <psez:zmPr id="{E35668B9-61DA-47BF-ABD4-A7411B8640DF}" transitionDur="1000" showBg="0">
                      <p166:blipFill xmlns:p166="http://schemas.microsoft.com/office/powerpoint/2016/6/main">
                        <a:blip r:embed="rId12"/>
                        <a:stretch>
                          <a:fillRect/>
                        </a:stretch>
                      </p166:blipFill>
                      <p166:spPr xmlns:p166="http://schemas.microsoft.com/office/powerpoint/2016/6/main">
                        <a:xfrm>
                          <a:off x="0" y="0"/>
                          <a:ext cx="3608098" cy="2029555"/>
                        </a:xfrm>
                        <a:prstGeom prst="rect">
                          <a:avLst/>
                        </a:prstGeom>
                      </p166:spPr>
                    </psez:zmPr>
                  </psez:sectionZmObj>
                </psez:sectionZm>
              </a:graphicData>
            </a:graphic>
          </p:graphicFrame>
        </mc:Choice>
        <mc:Fallback xmlns="">
          <p:pic>
            <p:nvPicPr>
              <p:cNvPr id="11" name="Section Zoom 10">
                <a:hlinkClick r:id="rId13" action="ppaction://hlinksldjump"/>
                <a:extLst>
                  <a:ext uri="{FF2B5EF4-FFF2-40B4-BE49-F238E27FC236}">
                    <a16:creationId xmlns:a16="http://schemas.microsoft.com/office/drawing/2014/main" id="{F6547D51-DC50-49D2-AB70-E4FFBE49D688}"/>
                  </a:ext>
                </a:extLst>
              </p:cNvPr>
              <p:cNvPicPr>
                <a:picLocks noGrp="1" noRot="1" noChangeAspect="1" noMove="1" noResize="1" noEditPoints="1" noAdjustHandles="1" noChangeArrowheads="1" noChangeShapeType="1"/>
              </p:cNvPicPr>
              <p:nvPr/>
            </p:nvPicPr>
            <p:blipFill>
              <a:blip r:embed="rId14"/>
              <a:stretch>
                <a:fillRect/>
              </a:stretch>
            </p:blipFill>
            <p:spPr>
              <a:xfrm>
                <a:off x="2175753" y="4399820"/>
                <a:ext cx="3608098" cy="2029555"/>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E1E93A7E-CBFA-475E-82BA-8CEDDFFDB261}"/>
                  </a:ext>
                </a:extLst>
              </p:cNvPr>
              <p:cNvGraphicFramePr>
                <a:graphicFrameLocks noChangeAspect="1"/>
              </p:cNvGraphicFramePr>
              <p:nvPr>
                <p:extLst>
                  <p:ext uri="{D42A27DB-BD31-4B8C-83A1-F6EECF244321}">
                    <p14:modId xmlns:p14="http://schemas.microsoft.com/office/powerpoint/2010/main" val="4114388865"/>
                  </p:ext>
                </p:extLst>
              </p:nvPr>
            </p:nvGraphicFramePr>
            <p:xfrm>
              <a:off x="6968249" y="4399820"/>
              <a:ext cx="3608098" cy="2029555"/>
            </p:xfrm>
            <a:graphic>
              <a:graphicData uri="http://schemas.microsoft.com/office/powerpoint/2016/sectionzoom">
                <psez:sectionZm>
                  <psez:sectionZmObj sectionId="{C755698A-5505-4416-9C38-2DD12E673F64}">
                    <psez:zmPr id="{1E008518-35EC-4F7C-BBFD-C615F555A05B}" returnToParent="0" transitionDur="1000" showBg="0">
                      <p166:blipFill xmlns:p166="http://schemas.microsoft.com/office/powerpoint/2016/6/main">
                        <a:blip r:embed="rId15"/>
                        <a:stretch>
                          <a:fillRect/>
                        </a:stretch>
                      </p166:blipFill>
                      <p166:spPr xmlns:p166="http://schemas.microsoft.com/office/powerpoint/2016/6/main">
                        <a:xfrm>
                          <a:off x="0" y="0"/>
                          <a:ext cx="3608098" cy="2029555"/>
                        </a:xfrm>
                        <a:prstGeom prst="rect">
                          <a:avLst/>
                        </a:prstGeom>
                      </p166:spPr>
                    </psez:zmPr>
                  </psez:sectionZmObj>
                </psez:sectionZm>
              </a:graphicData>
            </a:graphic>
          </p:graphicFrame>
        </mc:Choice>
        <mc:Fallback>
          <p:pic>
            <p:nvPicPr>
              <p:cNvPr id="13" name="Section Zoom 12">
                <a:hlinkClick r:id="rId16" action="ppaction://hlinksldjump"/>
                <a:extLst>
                  <a:ext uri="{FF2B5EF4-FFF2-40B4-BE49-F238E27FC236}">
                    <a16:creationId xmlns:a16="http://schemas.microsoft.com/office/drawing/2014/main" id="{E1E93A7E-CBFA-475E-82BA-8CEDDFFDB261}"/>
                  </a:ext>
                </a:extLst>
              </p:cNvPr>
              <p:cNvPicPr>
                <a:picLocks noGrp="1" noRot="1" noChangeAspect="1" noMove="1" noResize="1" noEditPoints="1" noAdjustHandles="1" noChangeArrowheads="1" noChangeShapeType="1"/>
              </p:cNvPicPr>
              <p:nvPr/>
            </p:nvPicPr>
            <p:blipFill>
              <a:blip r:embed="rId15"/>
              <a:stretch>
                <a:fillRect/>
              </a:stretch>
            </p:blipFill>
            <p:spPr>
              <a:xfrm>
                <a:off x="6968249" y="4399820"/>
                <a:ext cx="3608098" cy="2029555"/>
              </a:xfrm>
              <a:prstGeom prst="rect">
                <a:avLst/>
              </a:prstGeom>
            </p:spPr>
          </p:pic>
        </mc:Fallback>
      </mc:AlternateContent>
      <p:sp>
        <p:nvSpPr>
          <p:cNvPr id="14" name="Hexagon 13">
            <a:extLst>
              <a:ext uri="{FF2B5EF4-FFF2-40B4-BE49-F238E27FC236}">
                <a16:creationId xmlns:a16="http://schemas.microsoft.com/office/drawing/2014/main" id="{0C5A4BE7-A2AA-43E5-961F-6A7534810833}"/>
              </a:ext>
            </a:extLst>
          </p:cNvPr>
          <p:cNvSpPr/>
          <p:nvPr/>
        </p:nvSpPr>
        <p:spPr>
          <a:xfrm>
            <a:off x="-2039814" y="-3821722"/>
            <a:ext cx="16224738" cy="14184922"/>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68A90CE-A3F1-4817-8E7E-ACAB4C2FD26C}"/>
              </a:ext>
            </a:extLst>
          </p:cNvPr>
          <p:cNvSpPr txBox="1"/>
          <p:nvPr/>
        </p:nvSpPr>
        <p:spPr>
          <a:xfrm>
            <a:off x="3240932" y="1039267"/>
            <a:ext cx="5710136" cy="769441"/>
          </a:xfrm>
          <a:prstGeom prst="rect">
            <a:avLst/>
          </a:prstGeom>
          <a:noFill/>
          <a:effectLst>
            <a:glow rad="1168400">
              <a:schemeClr val="accent2">
                <a:alpha val="40000"/>
              </a:schemeClr>
            </a:glow>
          </a:effectLst>
        </p:spPr>
        <p:txBody>
          <a:bodyPr wrap="square" rtlCol="0">
            <a:spAutoFit/>
          </a:bodyPr>
          <a:lstStyle/>
          <a:p>
            <a:r>
              <a:rPr lang="en-US" sz="4400" b="1" i="0" dirty="0">
                <a:solidFill>
                  <a:schemeClr val="bg1"/>
                </a:solidFill>
                <a:effectLst>
                  <a:glow rad="127000">
                    <a:srgbClr val="0070C0">
                      <a:alpha val="84000"/>
                    </a:srgbClr>
                  </a:glow>
                </a:effectLst>
                <a:latin typeface="Manrope"/>
              </a:rPr>
              <a:t>DATA ANALYTICS TASKS</a:t>
            </a:r>
            <a:endParaRPr lang="en-US" sz="4400" dirty="0">
              <a:solidFill>
                <a:schemeClr val="bg1"/>
              </a:solidFill>
              <a:effectLst>
                <a:glow rad="127000">
                  <a:srgbClr val="0070C0">
                    <a:alpha val="84000"/>
                  </a:srgbClr>
                </a:glow>
              </a:effectLst>
            </a:endParaRPr>
          </a:p>
        </p:txBody>
      </p:sp>
      <p:pic>
        <p:nvPicPr>
          <p:cNvPr id="16" name="Graphic 15" descr="Checklist with solid fill">
            <a:extLst>
              <a:ext uri="{FF2B5EF4-FFF2-40B4-BE49-F238E27FC236}">
                <a16:creationId xmlns:a16="http://schemas.microsoft.com/office/drawing/2014/main" id="{65A4B0D2-3017-49FD-8E6F-4C72E4DD75A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59475" y="107315"/>
            <a:ext cx="1026160" cy="1026160"/>
          </a:xfrm>
          <a:prstGeom prst="rect">
            <a:avLst/>
          </a:prstGeom>
        </p:spPr>
      </p:pic>
    </p:spTree>
    <p:extLst>
      <p:ext uri="{BB962C8B-B14F-4D97-AF65-F5344CB8AC3E}">
        <p14:creationId xmlns:p14="http://schemas.microsoft.com/office/powerpoint/2010/main" val="3574224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62F2C16D-73C2-4075-8F06-225609720EFD}"/>
              </a:ext>
            </a:extLst>
          </p:cNvPr>
          <p:cNvSpPr/>
          <p:nvPr/>
        </p:nvSpPr>
        <p:spPr>
          <a:xfrm>
            <a:off x="2973421" y="734941"/>
            <a:ext cx="6245158" cy="5388118"/>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496F154-EC36-4292-97BA-EA8CFAE65AC3}"/>
              </a:ext>
            </a:extLst>
          </p:cNvPr>
          <p:cNvSpPr txBox="1"/>
          <p:nvPr/>
        </p:nvSpPr>
        <p:spPr>
          <a:xfrm>
            <a:off x="3404681" y="2791839"/>
            <a:ext cx="5622587" cy="830997"/>
          </a:xfrm>
          <a:prstGeom prst="rect">
            <a:avLst/>
          </a:prstGeom>
          <a:noFill/>
          <a:effectLst>
            <a:glow rad="63500">
              <a:schemeClr val="accent1">
                <a:satMod val="175000"/>
                <a:alpha val="40000"/>
              </a:schemeClr>
            </a:glow>
          </a:effectLst>
        </p:spPr>
        <p:txBody>
          <a:bodyPr wrap="square" rtlCol="0">
            <a:spAutoFit/>
          </a:bodyPr>
          <a:lstStyle/>
          <a:p>
            <a:pPr algn="ctr"/>
            <a:r>
              <a:rPr lang="en-US" sz="4800" b="1" i="0" dirty="0">
                <a:solidFill>
                  <a:schemeClr val="bg1"/>
                </a:solidFill>
                <a:effectLst>
                  <a:glow rad="127000">
                    <a:srgbClr val="0070C0"/>
                  </a:glow>
                </a:effectLst>
                <a:latin typeface="Manrope"/>
              </a:rPr>
              <a:t>HIRING ANALYSIS</a:t>
            </a:r>
            <a:endParaRPr lang="en-US" sz="4800" dirty="0">
              <a:solidFill>
                <a:schemeClr val="bg1"/>
              </a:solidFill>
              <a:effectLst>
                <a:glow rad="127000">
                  <a:srgbClr val="0070C0"/>
                </a:glow>
              </a:effectLst>
            </a:endParaRPr>
          </a:p>
        </p:txBody>
      </p:sp>
      <p:pic>
        <p:nvPicPr>
          <p:cNvPr id="9" name="Graphic 8" descr="Briefcase with solid fill">
            <a:extLst>
              <a:ext uri="{FF2B5EF4-FFF2-40B4-BE49-F238E27FC236}">
                <a16:creationId xmlns:a16="http://schemas.microsoft.com/office/drawing/2014/main" id="{43C870ED-1880-4F47-A01B-E85D0C4CF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4490" y="1424940"/>
            <a:ext cx="1303020" cy="1303020"/>
          </a:xfrm>
          <a:prstGeom prst="rect">
            <a:avLst/>
          </a:prstGeom>
        </p:spPr>
      </p:pic>
    </p:spTree>
    <p:extLst>
      <p:ext uri="{BB962C8B-B14F-4D97-AF65-F5344CB8AC3E}">
        <p14:creationId xmlns:p14="http://schemas.microsoft.com/office/powerpoint/2010/main" val="313420498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EEBC1F-9336-4394-AD32-21B29560E283}"/>
              </a:ext>
            </a:extLst>
          </p:cNvPr>
          <p:cNvPicPr>
            <a:picLocks noChangeAspect="1"/>
          </p:cNvPicPr>
          <p:nvPr/>
        </p:nvPicPr>
        <p:blipFill>
          <a:blip r:embed="rId2"/>
          <a:stretch>
            <a:fillRect/>
          </a:stretch>
        </p:blipFill>
        <p:spPr>
          <a:xfrm>
            <a:off x="0" y="0"/>
            <a:ext cx="12192000" cy="6858000"/>
          </a:xfrm>
          <a:prstGeom prst="rect">
            <a:avLst/>
          </a:prstGeom>
        </p:spPr>
      </p:pic>
      <p:sp>
        <p:nvSpPr>
          <p:cNvPr id="4" name="Hexagon 3">
            <a:extLst>
              <a:ext uri="{FF2B5EF4-FFF2-40B4-BE49-F238E27FC236}">
                <a16:creationId xmlns:a16="http://schemas.microsoft.com/office/drawing/2014/main" id="{6934E6E1-F380-4BB7-BCF3-81025A4CC201}"/>
              </a:ext>
            </a:extLst>
          </p:cNvPr>
          <p:cNvSpPr/>
          <p:nvPr/>
        </p:nvSpPr>
        <p:spPr>
          <a:xfrm>
            <a:off x="-2579076" y="-4009292"/>
            <a:ext cx="17256368" cy="14817969"/>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9431361-6013-4E43-9538-4EB934895AFE}"/>
              </a:ext>
            </a:extLst>
          </p:cNvPr>
          <p:cNvSpPr txBox="1"/>
          <p:nvPr/>
        </p:nvSpPr>
        <p:spPr>
          <a:xfrm>
            <a:off x="-1672053" y="838603"/>
            <a:ext cx="15536106" cy="830997"/>
          </a:xfrm>
          <a:prstGeom prst="rect">
            <a:avLst/>
          </a:prstGeom>
          <a:noFill/>
          <a:effectLst>
            <a:glow rad="63500">
              <a:schemeClr val="accent1">
                <a:satMod val="175000"/>
                <a:alpha val="40000"/>
              </a:schemeClr>
            </a:glow>
          </a:effectLst>
        </p:spPr>
        <p:txBody>
          <a:bodyPr wrap="square" rtlCol="0">
            <a:spAutoFit/>
          </a:bodyPr>
          <a:lstStyle/>
          <a:p>
            <a:pPr algn="ctr"/>
            <a:r>
              <a:rPr lang="en-US" sz="4800" b="1" i="0" dirty="0">
                <a:solidFill>
                  <a:schemeClr val="bg1"/>
                </a:solidFill>
                <a:effectLst>
                  <a:glow rad="127000">
                    <a:srgbClr val="0070C0"/>
                  </a:glow>
                </a:effectLst>
                <a:latin typeface="Manrope"/>
              </a:rPr>
              <a:t>HIRING ANALYSIS</a:t>
            </a:r>
            <a:endParaRPr lang="en-US" sz="4800" dirty="0">
              <a:solidFill>
                <a:schemeClr val="bg1"/>
              </a:solidFill>
              <a:effectLst>
                <a:glow rad="127000">
                  <a:srgbClr val="0070C0"/>
                </a:glow>
              </a:effectLst>
            </a:endParaRPr>
          </a:p>
        </p:txBody>
      </p:sp>
      <p:pic>
        <p:nvPicPr>
          <p:cNvPr id="6" name="Graphic 5" descr="Briefcase with solid fill">
            <a:extLst>
              <a:ext uri="{FF2B5EF4-FFF2-40B4-BE49-F238E27FC236}">
                <a16:creationId xmlns:a16="http://schemas.microsoft.com/office/drawing/2014/main" id="{A3907ABC-1353-40BE-98AA-973947B65A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7375" y="97357"/>
            <a:ext cx="857250" cy="857250"/>
          </a:xfrm>
          <a:prstGeom prst="rect">
            <a:avLst/>
          </a:prstGeom>
        </p:spPr>
      </p:pic>
      <p:pic>
        <p:nvPicPr>
          <p:cNvPr id="11" name="Picture 10">
            <a:extLst>
              <a:ext uri="{FF2B5EF4-FFF2-40B4-BE49-F238E27FC236}">
                <a16:creationId xmlns:a16="http://schemas.microsoft.com/office/drawing/2014/main" id="{FF34A014-4295-4231-B4D4-ACB4C0FEAE6F}"/>
              </a:ext>
            </a:extLst>
          </p:cNvPr>
          <p:cNvPicPr>
            <a:picLocks noChangeAspect="1"/>
          </p:cNvPicPr>
          <p:nvPr/>
        </p:nvPicPr>
        <p:blipFill>
          <a:blip r:embed="rId5"/>
          <a:stretch>
            <a:fillRect/>
          </a:stretch>
        </p:blipFill>
        <p:spPr>
          <a:xfrm>
            <a:off x="4662875" y="1695853"/>
            <a:ext cx="2866249" cy="2076704"/>
          </a:xfrm>
          <a:prstGeom prst="rect">
            <a:avLst/>
          </a:prstGeom>
        </p:spPr>
      </p:pic>
      <p:pic>
        <p:nvPicPr>
          <p:cNvPr id="13" name="Picture 12">
            <a:extLst>
              <a:ext uri="{FF2B5EF4-FFF2-40B4-BE49-F238E27FC236}">
                <a16:creationId xmlns:a16="http://schemas.microsoft.com/office/drawing/2014/main" id="{F840551A-AE97-48C1-994D-26B9C86553BC}"/>
              </a:ext>
            </a:extLst>
          </p:cNvPr>
          <p:cNvPicPr>
            <a:picLocks noChangeAspect="1"/>
          </p:cNvPicPr>
          <p:nvPr/>
        </p:nvPicPr>
        <p:blipFill>
          <a:blip r:embed="rId6"/>
          <a:stretch>
            <a:fillRect/>
          </a:stretch>
        </p:blipFill>
        <p:spPr>
          <a:xfrm>
            <a:off x="980590" y="3856340"/>
            <a:ext cx="10137035" cy="2917876"/>
          </a:xfrm>
          <a:prstGeom prst="rect">
            <a:avLst/>
          </a:prstGeom>
        </p:spPr>
      </p:pic>
    </p:spTree>
    <p:extLst>
      <p:ext uri="{BB962C8B-B14F-4D97-AF65-F5344CB8AC3E}">
        <p14:creationId xmlns:p14="http://schemas.microsoft.com/office/powerpoint/2010/main" val="3406300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8E7012D9-8834-441C-8037-F9741275C41D}"/>
              </a:ext>
            </a:extLst>
          </p:cNvPr>
          <p:cNvSpPr/>
          <p:nvPr/>
        </p:nvSpPr>
        <p:spPr>
          <a:xfrm>
            <a:off x="2973421" y="734941"/>
            <a:ext cx="6245158" cy="5388118"/>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75B92C-DE49-4B23-BA95-8821A08CEA35}"/>
              </a:ext>
            </a:extLst>
          </p:cNvPr>
          <p:cNvSpPr txBox="1"/>
          <p:nvPr/>
        </p:nvSpPr>
        <p:spPr>
          <a:xfrm>
            <a:off x="3404681" y="2791839"/>
            <a:ext cx="5622587" cy="830997"/>
          </a:xfrm>
          <a:prstGeom prst="rect">
            <a:avLst/>
          </a:prstGeom>
          <a:noFill/>
          <a:effectLst>
            <a:glow rad="63500">
              <a:schemeClr val="accent1">
                <a:satMod val="175000"/>
                <a:alpha val="40000"/>
              </a:schemeClr>
            </a:glow>
          </a:effectLst>
        </p:spPr>
        <p:txBody>
          <a:bodyPr wrap="square" rtlCol="0">
            <a:spAutoFit/>
          </a:bodyPr>
          <a:lstStyle/>
          <a:p>
            <a:pPr algn="ctr"/>
            <a:r>
              <a:rPr lang="en-US" sz="4800" b="1" dirty="0">
                <a:solidFill>
                  <a:schemeClr val="bg1"/>
                </a:solidFill>
                <a:effectLst>
                  <a:glow rad="127000">
                    <a:srgbClr val="0070C0"/>
                  </a:glow>
                </a:effectLst>
                <a:latin typeface="Manrope"/>
              </a:rPr>
              <a:t>SALARY ANALYSIS</a:t>
            </a:r>
            <a:endParaRPr lang="en-US" sz="4800" dirty="0">
              <a:solidFill>
                <a:schemeClr val="bg1"/>
              </a:solidFill>
              <a:effectLst>
                <a:glow rad="127000">
                  <a:srgbClr val="0070C0"/>
                </a:glow>
              </a:effectLst>
            </a:endParaRPr>
          </a:p>
        </p:txBody>
      </p:sp>
      <p:pic>
        <p:nvPicPr>
          <p:cNvPr id="5" name="Graphic 4" descr="Money with solid fill">
            <a:extLst>
              <a:ext uri="{FF2B5EF4-FFF2-40B4-BE49-F238E27FC236}">
                <a16:creationId xmlns:a16="http://schemas.microsoft.com/office/drawing/2014/main" id="{9433A05F-C1FD-4986-B9F3-4B20C369B0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75910" y="1351659"/>
            <a:ext cx="1440180" cy="1440180"/>
          </a:xfrm>
          <a:prstGeom prst="rect">
            <a:avLst/>
          </a:prstGeom>
        </p:spPr>
      </p:pic>
    </p:spTree>
    <p:extLst>
      <p:ext uri="{BB962C8B-B14F-4D97-AF65-F5344CB8AC3E}">
        <p14:creationId xmlns:p14="http://schemas.microsoft.com/office/powerpoint/2010/main" val="10714548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1DBB3B-0170-43B7-ADCF-707AEEC9A52D}"/>
              </a:ext>
            </a:extLst>
          </p:cNvPr>
          <p:cNvPicPr>
            <a:picLocks noChangeAspect="1"/>
          </p:cNvPicPr>
          <p:nvPr/>
        </p:nvPicPr>
        <p:blipFill>
          <a:blip r:embed="rId2"/>
          <a:stretch>
            <a:fillRect/>
          </a:stretch>
        </p:blipFill>
        <p:spPr>
          <a:xfrm>
            <a:off x="0" y="0"/>
            <a:ext cx="12192000" cy="6858000"/>
          </a:xfrm>
          <a:prstGeom prst="rect">
            <a:avLst/>
          </a:prstGeom>
        </p:spPr>
      </p:pic>
      <p:sp>
        <p:nvSpPr>
          <p:cNvPr id="3" name="Hexagon 2">
            <a:extLst>
              <a:ext uri="{FF2B5EF4-FFF2-40B4-BE49-F238E27FC236}">
                <a16:creationId xmlns:a16="http://schemas.microsoft.com/office/drawing/2014/main" id="{DA6A057D-FBC8-43E5-8102-37EBC8ADAD40}"/>
              </a:ext>
            </a:extLst>
          </p:cNvPr>
          <p:cNvSpPr/>
          <p:nvPr/>
        </p:nvSpPr>
        <p:spPr>
          <a:xfrm>
            <a:off x="-2485292" y="-2508738"/>
            <a:ext cx="17021907" cy="12356123"/>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291477F-B077-41D7-89BE-36F77FFEBE1F}"/>
              </a:ext>
            </a:extLst>
          </p:cNvPr>
          <p:cNvSpPr txBox="1"/>
          <p:nvPr/>
        </p:nvSpPr>
        <p:spPr>
          <a:xfrm>
            <a:off x="3284706" y="1169043"/>
            <a:ext cx="5622587" cy="830997"/>
          </a:xfrm>
          <a:prstGeom prst="rect">
            <a:avLst/>
          </a:prstGeom>
          <a:noFill/>
          <a:effectLst>
            <a:glow rad="63500">
              <a:schemeClr val="accent1">
                <a:satMod val="175000"/>
                <a:alpha val="40000"/>
              </a:schemeClr>
            </a:glow>
          </a:effectLst>
        </p:spPr>
        <p:txBody>
          <a:bodyPr wrap="square" rtlCol="0">
            <a:spAutoFit/>
          </a:bodyPr>
          <a:lstStyle/>
          <a:p>
            <a:pPr algn="ctr"/>
            <a:r>
              <a:rPr lang="en-US" sz="4800" b="1" dirty="0">
                <a:solidFill>
                  <a:schemeClr val="bg1"/>
                </a:solidFill>
                <a:effectLst>
                  <a:glow rad="127000">
                    <a:srgbClr val="0070C0"/>
                  </a:glow>
                </a:effectLst>
                <a:latin typeface="Manrope"/>
              </a:rPr>
              <a:t>SALARY ANALYSIS</a:t>
            </a:r>
            <a:endParaRPr lang="en-US" sz="4800" dirty="0">
              <a:solidFill>
                <a:schemeClr val="bg1"/>
              </a:solidFill>
              <a:effectLst>
                <a:glow rad="127000">
                  <a:srgbClr val="0070C0"/>
                </a:glow>
              </a:effectLst>
            </a:endParaRPr>
          </a:p>
        </p:txBody>
      </p:sp>
      <p:pic>
        <p:nvPicPr>
          <p:cNvPr id="5" name="Graphic 4" descr="Money with solid fill">
            <a:extLst>
              <a:ext uri="{FF2B5EF4-FFF2-40B4-BE49-F238E27FC236}">
                <a16:creationId xmlns:a16="http://schemas.microsoft.com/office/drawing/2014/main" id="{99E83DFA-7318-4CE9-878D-2DE9E0F6DF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9637" y="136317"/>
            <a:ext cx="1032726" cy="1032726"/>
          </a:xfrm>
          <a:prstGeom prst="rect">
            <a:avLst/>
          </a:prstGeom>
        </p:spPr>
      </p:pic>
      <p:pic>
        <p:nvPicPr>
          <p:cNvPr id="6" name="Picture 5">
            <a:extLst>
              <a:ext uri="{FF2B5EF4-FFF2-40B4-BE49-F238E27FC236}">
                <a16:creationId xmlns:a16="http://schemas.microsoft.com/office/drawing/2014/main" id="{28FC1EFD-DD10-4D5C-8A94-48419BA5C5E4}"/>
              </a:ext>
            </a:extLst>
          </p:cNvPr>
          <p:cNvPicPr>
            <a:picLocks noChangeAspect="1"/>
          </p:cNvPicPr>
          <p:nvPr/>
        </p:nvPicPr>
        <p:blipFill>
          <a:blip r:embed="rId5"/>
          <a:stretch>
            <a:fillRect/>
          </a:stretch>
        </p:blipFill>
        <p:spPr>
          <a:xfrm>
            <a:off x="5579637" y="2459704"/>
            <a:ext cx="5732145" cy="3389682"/>
          </a:xfrm>
          <a:prstGeom prst="rect">
            <a:avLst/>
          </a:prstGeom>
        </p:spPr>
      </p:pic>
      <p:sp>
        <p:nvSpPr>
          <p:cNvPr id="7" name="TextBox 6">
            <a:extLst>
              <a:ext uri="{FF2B5EF4-FFF2-40B4-BE49-F238E27FC236}">
                <a16:creationId xmlns:a16="http://schemas.microsoft.com/office/drawing/2014/main" id="{1A7BE634-20E2-4285-B316-7EF1CE4AEBDF}"/>
              </a:ext>
            </a:extLst>
          </p:cNvPr>
          <p:cNvSpPr txBox="1"/>
          <p:nvPr/>
        </p:nvSpPr>
        <p:spPr>
          <a:xfrm>
            <a:off x="1016001" y="3372493"/>
            <a:ext cx="8995058" cy="584775"/>
          </a:xfrm>
          <a:prstGeom prst="rect">
            <a:avLst/>
          </a:prstGeom>
          <a:noFill/>
        </p:spPr>
        <p:txBody>
          <a:bodyPr wrap="square" rtlCol="0">
            <a:spAutoFit/>
          </a:bodyPr>
          <a:lstStyle/>
          <a:p>
            <a:r>
              <a:rPr lang="en-US" sz="3200" dirty="0">
                <a:solidFill>
                  <a:schemeClr val="bg1"/>
                </a:solidFill>
              </a:rPr>
              <a:t>=AVERAGE(Sum/Count)</a:t>
            </a:r>
          </a:p>
        </p:txBody>
      </p:sp>
      <p:sp>
        <p:nvSpPr>
          <p:cNvPr id="9" name="TextBox 8">
            <a:extLst>
              <a:ext uri="{FF2B5EF4-FFF2-40B4-BE49-F238E27FC236}">
                <a16:creationId xmlns:a16="http://schemas.microsoft.com/office/drawing/2014/main" id="{157AF249-78C5-425A-BD30-91608EB09747}"/>
              </a:ext>
            </a:extLst>
          </p:cNvPr>
          <p:cNvSpPr txBox="1"/>
          <p:nvPr/>
        </p:nvSpPr>
        <p:spPr>
          <a:xfrm>
            <a:off x="1127760" y="4236720"/>
            <a:ext cx="4033520" cy="769441"/>
          </a:xfrm>
          <a:prstGeom prst="rect">
            <a:avLst/>
          </a:prstGeom>
          <a:noFill/>
        </p:spPr>
        <p:txBody>
          <a:bodyPr wrap="square" rtlCol="0">
            <a:spAutoFit/>
          </a:bodyPr>
          <a:lstStyle/>
          <a:p>
            <a:pPr algn="ctr"/>
            <a:r>
              <a:rPr lang="en-US" sz="4400" dirty="0">
                <a:solidFill>
                  <a:schemeClr val="bg1"/>
                </a:solidFill>
              </a:rPr>
              <a:t>49983</a:t>
            </a:r>
          </a:p>
        </p:txBody>
      </p:sp>
    </p:spTree>
    <p:extLst>
      <p:ext uri="{BB962C8B-B14F-4D97-AF65-F5344CB8AC3E}">
        <p14:creationId xmlns:p14="http://schemas.microsoft.com/office/powerpoint/2010/main" val="281123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8C7BDAF3-66F2-4AC6-BAB0-FCCC791599E0}"/>
              </a:ext>
            </a:extLst>
          </p:cNvPr>
          <p:cNvSpPr/>
          <p:nvPr/>
        </p:nvSpPr>
        <p:spPr>
          <a:xfrm>
            <a:off x="2973421" y="734941"/>
            <a:ext cx="6245158" cy="5388118"/>
          </a:xfrm>
          <a:prstGeom prst="hexagon">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602924-EC79-4579-AA4B-6938D774C045}"/>
              </a:ext>
            </a:extLst>
          </p:cNvPr>
          <p:cNvSpPr txBox="1"/>
          <p:nvPr/>
        </p:nvSpPr>
        <p:spPr>
          <a:xfrm>
            <a:off x="3229583" y="2791839"/>
            <a:ext cx="5797685" cy="830997"/>
          </a:xfrm>
          <a:prstGeom prst="rect">
            <a:avLst/>
          </a:prstGeom>
          <a:noFill/>
          <a:effectLst>
            <a:glow rad="63500">
              <a:schemeClr val="accent1">
                <a:satMod val="175000"/>
                <a:alpha val="40000"/>
              </a:schemeClr>
            </a:glow>
          </a:effectLst>
        </p:spPr>
        <p:txBody>
          <a:bodyPr wrap="square" rtlCol="0">
            <a:spAutoFit/>
          </a:bodyPr>
          <a:lstStyle/>
          <a:p>
            <a:pPr algn="ctr"/>
            <a:r>
              <a:rPr lang="en-US" sz="4800" dirty="0">
                <a:solidFill>
                  <a:schemeClr val="bg1"/>
                </a:solidFill>
                <a:effectLst>
                  <a:glow rad="127000">
                    <a:srgbClr val="0070C0"/>
                  </a:glow>
                </a:effectLst>
              </a:rPr>
              <a:t>SALARY DISTRIBUTION</a:t>
            </a:r>
          </a:p>
        </p:txBody>
      </p:sp>
      <p:pic>
        <p:nvPicPr>
          <p:cNvPr id="5" name="Graphic 4" descr="Coins with solid fill">
            <a:extLst>
              <a:ext uri="{FF2B5EF4-FFF2-40B4-BE49-F238E27FC236}">
                <a16:creationId xmlns:a16="http://schemas.microsoft.com/office/drawing/2014/main" id="{09CB220B-4A41-440C-8B5C-5380EEBF3B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32222" y="869927"/>
            <a:ext cx="1927555" cy="1927555"/>
          </a:xfrm>
          <a:prstGeom prst="rect">
            <a:avLst/>
          </a:prstGeom>
        </p:spPr>
      </p:pic>
    </p:spTree>
    <p:extLst>
      <p:ext uri="{BB962C8B-B14F-4D97-AF65-F5344CB8AC3E}">
        <p14:creationId xmlns:p14="http://schemas.microsoft.com/office/powerpoint/2010/main" val="359126836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637</Words>
  <Application>Microsoft Office PowerPoint</Application>
  <PresentationFormat>Widescreen</PresentationFormat>
  <Paragraphs>58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inherit</vt:lpstr>
      <vt:lpstr>Manrope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dc:creator>
  <cp:lastModifiedBy>Sam .</cp:lastModifiedBy>
  <cp:revision>17</cp:revision>
  <dcterms:created xsi:type="dcterms:W3CDTF">2024-03-06T07:39:33Z</dcterms:created>
  <dcterms:modified xsi:type="dcterms:W3CDTF">2024-03-06T15:17:01Z</dcterms:modified>
</cp:coreProperties>
</file>